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80"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C9262EA-5041-47EF-9C35-1951A45D8185}" type="datetimeFigureOut">
              <a:rPr lang="pl-PL" smtClean="0"/>
              <a:pPr/>
              <a:t>19.06.2020</a:t>
            </a:fld>
            <a:endParaRPr lang="pl-PL"/>
          </a:p>
        </p:txBody>
      </p:sp>
      <p:sp>
        <p:nvSpPr>
          <p:cNvPr id="4" name="Symbol zastępczy obrazu slajd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pl-PL"/>
          </a:p>
        </p:txBody>
      </p:sp>
      <p:sp>
        <p:nvSpPr>
          <p:cNvPr id="6" name="Symbol zastępczy stopki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D9BE0F-2EDA-485C-BBB5-2AE737F51F5D}" type="slidenum">
              <a:rPr lang="pl-PL" smtClean="0"/>
              <a:pPr/>
              <a:t>‹#›</a:t>
            </a:fld>
            <a:endParaRPr lang="pl-PL"/>
          </a:p>
        </p:txBody>
      </p:sp>
    </p:spTree>
    <p:extLst>
      <p:ext uri="{BB962C8B-B14F-4D97-AF65-F5344CB8AC3E}">
        <p14:creationId xmlns:p14="http://schemas.microsoft.com/office/powerpoint/2010/main" xmlns="" val="3661460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10"/>
          </p:nvPr>
        </p:nvSpPr>
        <p:spPr/>
        <p:txBody>
          <a:bodyPr/>
          <a:lstStyle/>
          <a:p>
            <a:fld id="{F8D9BE0F-2EDA-485C-BBB5-2AE737F51F5D}" type="slidenum">
              <a:rPr lang="pl-PL" smtClean="0"/>
              <a:pPr/>
              <a:t>9</a:t>
            </a:fld>
            <a:endParaRPr lang="pl-PL"/>
          </a:p>
        </p:txBody>
      </p:sp>
    </p:spTree>
    <p:extLst>
      <p:ext uri="{BB962C8B-B14F-4D97-AF65-F5344CB8AC3E}">
        <p14:creationId xmlns:p14="http://schemas.microsoft.com/office/powerpoint/2010/main" xmlns="" val="12683098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pl-PL" smtClean="0"/>
              <a:t>Kliknij, aby edytować styl</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l-PL" smtClean="0"/>
              <a:t>Kliknij, aby edytować styl wzorca podtytułu</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277D1AF8-4F23-4F41-B8DC-2810D46A2576}" type="datetimeFigureOut">
              <a:rPr lang="pl-PL" smtClean="0"/>
              <a:pPr/>
              <a:t>19.06.2020</a:t>
            </a:fld>
            <a:endParaRPr lang="pl-PL"/>
          </a:p>
        </p:txBody>
      </p:sp>
      <p:sp>
        <p:nvSpPr>
          <p:cNvPr id="5" name="Footer Placeholder 4"/>
          <p:cNvSpPr>
            <a:spLocks noGrp="1"/>
          </p:cNvSpPr>
          <p:nvPr>
            <p:ph type="ftr" sz="quarter" idx="11"/>
          </p:nvPr>
        </p:nvSpPr>
        <p:spPr>
          <a:xfrm>
            <a:off x="1174044" y="5357592"/>
            <a:ext cx="5034845" cy="365125"/>
          </a:xfrm>
        </p:spPr>
        <p:txBody>
          <a:bodyPr/>
          <a:lstStyle/>
          <a:p>
            <a:endParaRPr lang="pl-PL"/>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FB861D83-DFB8-483B-8CB0-5E6124EA53A3}" type="slidenum">
              <a:rPr lang="pl-PL" smtClean="0"/>
              <a:pPr/>
              <a:t>‹#›</a:t>
            </a:fld>
            <a:endParaRPr lang="pl-P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Vertical Text Placeholder 2"/>
          <p:cNvSpPr>
            <a:spLocks noGrp="1"/>
          </p:cNvSpPr>
          <p:nvPr>
            <p:ph type="body" orient="vert" idx="1"/>
          </p:nvPr>
        </p:nvSpPr>
        <p:spPr/>
        <p:txBody>
          <a:bodyPr vert="eaVert" anchor="ct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861D83-DFB8-483B-8CB0-5E6124EA53A3}" type="slidenum">
              <a:rPr lang="pl-PL" smtClean="0"/>
              <a:pPr/>
              <a:t>‹#›</a:t>
            </a:fld>
            <a:endParaRPr lang="pl-P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pl-PL" smtClean="0"/>
              <a:t>Kliknij, aby edytować styl</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861D83-DFB8-483B-8CB0-5E6124EA53A3}" type="slidenum">
              <a:rPr lang="pl-PL" smtClean="0"/>
              <a:pPr/>
              <a:t>‹#›</a:t>
            </a:fld>
            <a:endParaRPr lang="pl-P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Content Placeholder 2"/>
          <p:cNvSpPr>
            <a:spLocks noGrp="1"/>
          </p:cNvSpPr>
          <p:nvPr>
            <p:ph idx="1"/>
          </p:nvPr>
        </p:nvSpPr>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4" name="Date Placeholder 3"/>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861D83-DFB8-483B-8CB0-5E6124EA53A3}" type="slidenum">
              <a:rPr lang="pl-PL" smtClean="0"/>
              <a:pPr/>
              <a:t>‹#›</a:t>
            </a:fld>
            <a:endParaRPr lang="pl-P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pl-PL" smtClean="0"/>
              <a:t>Kliknij, aby edytować styl</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l-PL" smtClean="0"/>
              <a:t>Kliknij, aby edytować style wzorca tekstu</a:t>
            </a:r>
          </a:p>
        </p:txBody>
      </p:sp>
      <p:sp>
        <p:nvSpPr>
          <p:cNvPr id="4" name="Date Placeholder 3"/>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FB861D83-DFB8-483B-8CB0-5E6124EA53A3}" type="slidenum">
              <a:rPr lang="pl-PL" smtClean="0"/>
              <a:pPr/>
              <a:t>‹#›</a:t>
            </a:fld>
            <a:endParaRPr lang="pl-P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5" name="Date Placeholder 4"/>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FB861D83-DFB8-483B-8CB0-5E6124EA53A3}" type="slidenum">
              <a:rPr lang="pl-PL" smtClean="0"/>
              <a:pPr/>
              <a:t>‹#›</a:t>
            </a:fld>
            <a:endParaRPr lang="pl-PL"/>
          </a:p>
        </p:txBody>
      </p:sp>
      <p:sp>
        <p:nvSpPr>
          <p:cNvPr id="9" name="Content Placeholder 8"/>
          <p:cNvSpPr>
            <a:spLocks noGrp="1"/>
          </p:cNvSpPr>
          <p:nvPr>
            <p:ph sz="quarter" idx="13"/>
          </p:nvPr>
        </p:nvSpPr>
        <p:spPr>
          <a:xfrm>
            <a:off x="1298448" y="2121407"/>
            <a:ext cx="3200400" cy="3602736"/>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pl-PL" smtClean="0"/>
              <a:t>Kliknij, aby edytować styl</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smtClean="0"/>
              <a:t>Kliknij, aby edytować style wzorca tekstu</a:t>
            </a:r>
          </a:p>
        </p:txBody>
      </p:sp>
      <p:sp>
        <p:nvSpPr>
          <p:cNvPr id="7" name="Date Placeholder 6"/>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FB861D83-DFB8-483B-8CB0-5E6124EA53A3}" type="slidenum">
              <a:rPr lang="pl-PL" smtClean="0"/>
              <a:pPr/>
              <a:t>‹#›</a:t>
            </a:fld>
            <a:endParaRPr lang="pl-PL"/>
          </a:p>
        </p:txBody>
      </p:sp>
      <p:sp>
        <p:nvSpPr>
          <p:cNvPr id="11" name="Content Placeholder 10"/>
          <p:cNvSpPr>
            <a:spLocks noGrp="1"/>
          </p:cNvSpPr>
          <p:nvPr>
            <p:ph sz="quarter" idx="13"/>
          </p:nvPr>
        </p:nvSpPr>
        <p:spPr>
          <a:xfrm>
            <a:off x="1298448" y="2944368"/>
            <a:ext cx="3227832" cy="2779776"/>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smtClean="0"/>
              <a:t>Kliknij, aby edytować styl</a:t>
            </a:r>
            <a:endParaRPr lang="en-US"/>
          </a:p>
        </p:txBody>
      </p:sp>
      <p:sp>
        <p:nvSpPr>
          <p:cNvPr id="3" name="Date Placeholder 2"/>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FB861D83-DFB8-483B-8CB0-5E6124EA53A3}" type="slidenum">
              <a:rPr lang="pl-PL" smtClean="0"/>
              <a:pPr/>
              <a:t>‹#›</a:t>
            </a:fld>
            <a:endParaRPr lang="pl-P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77D1AF8-4F23-4F41-B8DC-2810D46A2576}" type="datetimeFigureOut">
              <a:rPr lang="pl-PL" smtClean="0"/>
              <a:pPr/>
              <a:t>19.06.2020</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FB861D83-DFB8-483B-8CB0-5E6124EA53A3}" type="slidenum">
              <a:rPr lang="pl-PL" smtClean="0"/>
              <a:pPr/>
              <a:t>‹#›</a:t>
            </a:fld>
            <a:endParaRPr lang="pl-P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pl-PL" smtClean="0"/>
              <a:t>Kliknij, aby edytować styl</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rot="60000">
            <a:off x="6341698" y="5885672"/>
            <a:ext cx="1213821" cy="365125"/>
          </a:xfrm>
        </p:spPr>
        <p:txBody>
          <a:bodyPr/>
          <a:lstStyle/>
          <a:p>
            <a:fld id="{277D1AF8-4F23-4F41-B8DC-2810D46A2576}" type="datetimeFigureOut">
              <a:rPr lang="pl-PL" smtClean="0"/>
              <a:pPr/>
              <a:t>19.06.2020</a:t>
            </a:fld>
            <a:endParaRPr lang="pl-PL"/>
          </a:p>
        </p:txBody>
      </p:sp>
      <p:sp>
        <p:nvSpPr>
          <p:cNvPr id="6" name="Footer Placeholder 5"/>
          <p:cNvSpPr>
            <a:spLocks noGrp="1"/>
          </p:cNvSpPr>
          <p:nvPr>
            <p:ph type="ftr" sz="quarter" idx="11"/>
          </p:nvPr>
        </p:nvSpPr>
        <p:spPr>
          <a:xfrm rot="-60000">
            <a:off x="914554" y="5829261"/>
            <a:ext cx="3522607" cy="365125"/>
          </a:xfrm>
        </p:spPr>
        <p:txBody>
          <a:bodyPr/>
          <a:lstStyle/>
          <a:p>
            <a:endParaRPr lang="pl-PL"/>
          </a:p>
        </p:txBody>
      </p:sp>
      <p:sp>
        <p:nvSpPr>
          <p:cNvPr id="7" name="Slide Number Placeholder 6"/>
          <p:cNvSpPr>
            <a:spLocks noGrp="1"/>
          </p:cNvSpPr>
          <p:nvPr>
            <p:ph type="sldNum" sz="quarter" idx="12"/>
          </p:nvPr>
        </p:nvSpPr>
        <p:spPr>
          <a:xfrm rot="60000">
            <a:off x="7557313" y="5896961"/>
            <a:ext cx="554023" cy="365125"/>
          </a:xfrm>
        </p:spPr>
        <p:txBody>
          <a:bodyPr/>
          <a:lstStyle/>
          <a:p>
            <a:fld id="{FB861D83-DFB8-483B-8CB0-5E6124EA53A3}" type="slidenum">
              <a:rPr lang="pl-PL" smtClean="0"/>
              <a:pPr/>
              <a:t>‹#›</a:t>
            </a:fld>
            <a:endParaRPr lang="pl-P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pl-PL" smtClean="0"/>
              <a:t>Kliknij, aby edytować styl</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smtClean="0"/>
              <a:t>Kliknij ikonę, aby dodać obraz</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smtClean="0"/>
              <a:t>Kliknij, aby edytować style wzorca tekstu</a:t>
            </a:r>
          </a:p>
        </p:txBody>
      </p:sp>
      <p:sp>
        <p:nvSpPr>
          <p:cNvPr id="5" name="Date Placeholder 4"/>
          <p:cNvSpPr>
            <a:spLocks noGrp="1"/>
          </p:cNvSpPr>
          <p:nvPr>
            <p:ph type="dt" sz="half" idx="10"/>
          </p:nvPr>
        </p:nvSpPr>
        <p:spPr>
          <a:xfrm rot="60000">
            <a:off x="6345936" y="5888737"/>
            <a:ext cx="1213821" cy="365125"/>
          </a:xfrm>
        </p:spPr>
        <p:txBody>
          <a:bodyPr/>
          <a:lstStyle/>
          <a:p>
            <a:fld id="{277D1AF8-4F23-4F41-B8DC-2810D46A2576}" type="datetimeFigureOut">
              <a:rPr lang="pl-PL" smtClean="0"/>
              <a:pPr/>
              <a:t>19.06.2020</a:t>
            </a:fld>
            <a:endParaRPr lang="pl-PL"/>
          </a:p>
        </p:txBody>
      </p:sp>
      <p:sp>
        <p:nvSpPr>
          <p:cNvPr id="6" name="Footer Placeholder 5"/>
          <p:cNvSpPr>
            <a:spLocks noGrp="1"/>
          </p:cNvSpPr>
          <p:nvPr>
            <p:ph type="ftr" sz="quarter" idx="11"/>
          </p:nvPr>
        </p:nvSpPr>
        <p:spPr>
          <a:xfrm rot="-60000">
            <a:off x="914569" y="5831037"/>
            <a:ext cx="3319043" cy="365125"/>
          </a:xfrm>
        </p:spPr>
        <p:txBody>
          <a:bodyPr/>
          <a:lstStyle/>
          <a:p>
            <a:endParaRPr lang="pl-PL"/>
          </a:p>
        </p:txBody>
      </p:sp>
      <p:sp>
        <p:nvSpPr>
          <p:cNvPr id="7" name="Slide Number Placeholder 6"/>
          <p:cNvSpPr>
            <a:spLocks noGrp="1"/>
          </p:cNvSpPr>
          <p:nvPr>
            <p:ph type="sldNum" sz="quarter" idx="12"/>
          </p:nvPr>
        </p:nvSpPr>
        <p:spPr>
          <a:xfrm rot="60000">
            <a:off x="7562089" y="5900026"/>
            <a:ext cx="554023" cy="365125"/>
          </a:xfrm>
        </p:spPr>
        <p:txBody>
          <a:bodyPr/>
          <a:lstStyle/>
          <a:p>
            <a:fld id="{FB861D83-DFB8-483B-8CB0-5E6124EA53A3}" type="slidenum">
              <a:rPr lang="pl-PL" smtClean="0"/>
              <a:pPr/>
              <a:t>‹#›</a:t>
            </a:fld>
            <a:endParaRPr lang="pl-P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pl-PL" smtClean="0"/>
              <a:t>Kliknij, aby edytować styl</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pl-PL" smtClean="0"/>
              <a:t>Kliknij, aby edytować style wzorca tekstu</a:t>
            </a:r>
          </a:p>
          <a:p>
            <a:pPr lvl="1"/>
            <a:r>
              <a:rPr lang="pl-PL" smtClean="0"/>
              <a:t>Drugi poziom</a:t>
            </a:r>
          </a:p>
          <a:p>
            <a:pPr lvl="2"/>
            <a:r>
              <a:rPr lang="pl-PL" smtClean="0"/>
              <a:t>Trzeci poziom</a:t>
            </a:r>
          </a:p>
          <a:p>
            <a:pPr lvl="3"/>
            <a:r>
              <a:rPr lang="pl-PL" smtClean="0"/>
              <a:t>Czwarty poziom</a:t>
            </a:r>
          </a:p>
          <a:p>
            <a:pPr lvl="4"/>
            <a:r>
              <a:rPr lang="pl-PL" smtClean="0"/>
              <a:t>Piąty poziom</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277D1AF8-4F23-4F41-B8DC-2810D46A2576}" type="datetimeFigureOut">
              <a:rPr lang="pl-PL" smtClean="0"/>
              <a:pPr/>
              <a:t>19.06.2020</a:t>
            </a:fld>
            <a:endParaRPr lang="pl-PL"/>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pl-PL"/>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FB861D83-DFB8-483B-8CB0-5E6124EA53A3}" type="slidenum">
              <a:rPr lang="pl-PL" smtClean="0"/>
              <a:pPr/>
              <a:t>‹#›</a:t>
            </a:fld>
            <a:endParaRPr lang="pl-PL"/>
          </a:p>
        </p:txBody>
      </p:sp>
    </p:spTree>
  </p:cSld>
  <p:clrMap bg1="dk1" tx1="lt1" bg2="dk2" tx2="lt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p:cNvSpPr>
            <a:spLocks noGrp="1"/>
          </p:cNvSpPr>
          <p:nvPr>
            <p:ph type="ctrTitle"/>
          </p:nvPr>
        </p:nvSpPr>
        <p:spPr>
          <a:xfrm>
            <a:off x="179512" y="908720"/>
            <a:ext cx="7848872" cy="4752528"/>
          </a:xfrm>
        </p:spPr>
        <p:txBody>
          <a:bodyPr/>
          <a:lstStyle/>
          <a:p>
            <a:r>
              <a:rPr lang="pl-PL" dirty="0" smtClean="0"/>
              <a:t>Błędy wychowawcze </a:t>
            </a:r>
            <a:br>
              <a:rPr lang="pl-PL" dirty="0" smtClean="0"/>
            </a:br>
            <a:r>
              <a:rPr lang="pl-PL" dirty="0" smtClean="0"/>
              <a:t>w rodzinie</a:t>
            </a:r>
            <a:endParaRPr lang="pl-PL" dirty="0"/>
          </a:p>
        </p:txBody>
      </p:sp>
      <p:sp>
        <p:nvSpPr>
          <p:cNvPr id="3" name="Podtytuł 2"/>
          <p:cNvSpPr>
            <a:spLocks noGrp="1"/>
          </p:cNvSpPr>
          <p:nvPr>
            <p:ph type="subTitle" idx="1"/>
          </p:nvPr>
        </p:nvSpPr>
        <p:spPr>
          <a:xfrm>
            <a:off x="433050" y="1544812"/>
            <a:ext cx="7523326" cy="4404468"/>
          </a:xfrm>
        </p:spPr>
        <p:txBody>
          <a:bodyPr/>
          <a:lstStyle/>
          <a:p>
            <a:r>
              <a:rPr lang="pl-PL" dirty="0" smtClean="0"/>
              <a:t>Marzena Serafińska</a:t>
            </a:r>
            <a:endParaRPr lang="pl-PL" dirty="0"/>
          </a:p>
        </p:txBody>
      </p:sp>
    </p:spTree>
    <p:extLst>
      <p:ext uri="{BB962C8B-B14F-4D97-AF65-F5344CB8AC3E}">
        <p14:creationId xmlns:p14="http://schemas.microsoft.com/office/powerpoint/2010/main" xmlns="" val="1494416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1887508"/>
            <a:ext cx="6840760" cy="2677656"/>
          </a:xfrm>
          <a:prstGeom prst="rect">
            <a:avLst/>
          </a:prstGeom>
        </p:spPr>
        <p:txBody>
          <a:bodyPr wrap="square">
            <a:spAutoFit/>
          </a:bodyPr>
          <a:lstStyle/>
          <a:p>
            <a:r>
              <a:rPr lang="pl-PL" sz="2400" dirty="0" smtClean="0">
                <a:latin typeface="Times New Roman" pitchFamily="18" charset="0"/>
                <a:cs typeface="Times New Roman" pitchFamily="18" charset="0"/>
              </a:rPr>
              <a:t> Do innych błędów możemy zaliczyć też ślepe naśladownictwo. Ma miejsce </a:t>
            </a:r>
          </a:p>
          <a:p>
            <a:r>
              <a:rPr lang="pl-PL" sz="2400" dirty="0" smtClean="0">
                <a:latin typeface="Times New Roman" pitchFamily="18" charset="0"/>
                <a:cs typeface="Times New Roman" pitchFamily="18" charset="0"/>
              </a:rPr>
              <a:t>w sytuacji nieświadomego, bezwolnego korzystania ze wskazówek, porad innych osób, przenoszenia wzorców innych kultur na grunt środowiska rodzinnego, powielanie wychowawczych metod swoich rodziców.</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07889411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87624" y="1196752"/>
            <a:ext cx="6840760" cy="4893647"/>
          </a:xfrm>
          <a:prstGeom prst="rect">
            <a:avLst/>
          </a:prstGeom>
        </p:spPr>
        <p:txBody>
          <a:bodyPr wrap="square">
            <a:spAutoFit/>
          </a:bodyPr>
          <a:lstStyle/>
          <a:p>
            <a:r>
              <a:rPr lang="pl-PL" sz="2400" dirty="0" smtClean="0">
                <a:latin typeface="Times New Roman" pitchFamily="18" charset="0"/>
                <a:cs typeface="Times New Roman" pitchFamily="18" charset="0"/>
              </a:rPr>
              <a:t>Przeczekanie- uległość wobec wychowawczych stereotypów, dziecko występuje w roli terrorysty, któremu rodzic bezwładnie się poddaje z uwagi na grożące konsekwencje.</a:t>
            </a:r>
          </a:p>
          <a:p>
            <a:r>
              <a:rPr lang="pl-PL" sz="2400" dirty="0" smtClean="0">
                <a:latin typeface="Times New Roman" pitchFamily="18" charset="0"/>
                <a:cs typeface="Times New Roman" pitchFamily="18" charset="0"/>
              </a:rPr>
              <a:t>          Wysokie ambicje (rodzice są dumni z dziecka, chwalą się nim przed „światem”, rekompensują swoje małżeńskie niepowodzenia, realizują własne, niespełnione oczekiwania, marzenia, mierzą dziecko miara osoby dorosłej).</a:t>
            </a:r>
          </a:p>
          <a:p>
            <a:r>
              <a:rPr lang="pl-PL" sz="2400" dirty="0" smtClean="0">
                <a:latin typeface="Times New Roman" pitchFamily="18" charset="0"/>
                <a:cs typeface="Times New Roman" pitchFamily="18" charset="0"/>
              </a:rPr>
              <a:t>         Brak motywacji, niekonsekwencja charakteryzująca się ambiwalentną postawą rodziców, porównywanie dziecka do innych dzieci, rówieśników, bliskich członków rodziny </a:t>
            </a:r>
            <a:r>
              <a:rPr lang="pl-PL" dirty="0" smtClean="0"/>
              <a:t>.</a:t>
            </a:r>
            <a:endParaRPr lang="pl-PL" dirty="0"/>
          </a:p>
        </p:txBody>
      </p:sp>
    </p:spTree>
    <p:extLst>
      <p:ext uri="{BB962C8B-B14F-4D97-AF65-F5344CB8AC3E}">
        <p14:creationId xmlns:p14="http://schemas.microsoft.com/office/powerpoint/2010/main" xmlns="" val="315923605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331640" y="1916832"/>
            <a:ext cx="7056784" cy="3785652"/>
          </a:xfrm>
          <a:prstGeom prst="rect">
            <a:avLst/>
          </a:prstGeom>
        </p:spPr>
        <p:txBody>
          <a:bodyPr wrap="square">
            <a:spAutoFit/>
          </a:bodyPr>
          <a:lstStyle/>
          <a:p>
            <a:r>
              <a:rPr lang="pl-PL" sz="2400" dirty="0" smtClean="0">
                <a:latin typeface="Times New Roman" pitchFamily="18" charset="0"/>
                <a:cs typeface="Times New Roman" pitchFamily="18" charset="0"/>
              </a:rPr>
              <a:t> Uczucie bezradności zagraża utracie rodzicielskiego autorytetu</a:t>
            </a:r>
            <a:r>
              <a:rPr lang="pl-PL" sz="2400" dirty="0">
                <a:latin typeface="Times New Roman" pitchFamily="18" charset="0"/>
                <a:cs typeface="Times New Roman" pitchFamily="18" charset="0"/>
              </a:rPr>
              <a:t>.</a:t>
            </a:r>
            <a:r>
              <a:rPr lang="pl-PL" sz="2400" dirty="0" smtClean="0">
                <a:latin typeface="Times New Roman" pitchFamily="18" charset="0"/>
                <a:cs typeface="Times New Roman" pitchFamily="18" charset="0"/>
              </a:rPr>
              <a:t> Kłócąc się z własnym dzieckiem rodzic może szybko się poddać, nie wymierzając jednocześnie kary dziecku. </a:t>
            </a:r>
          </a:p>
          <a:p>
            <a:r>
              <a:rPr lang="pl-PL" sz="2400" dirty="0" smtClean="0">
                <a:latin typeface="Times New Roman" pitchFamily="18" charset="0"/>
                <a:cs typeface="Times New Roman" pitchFamily="18" charset="0"/>
              </a:rPr>
              <a:t>         Brak umiejętności wskazywania dziecku właściwych działań i </a:t>
            </a:r>
            <a:r>
              <a:rPr lang="pl-PL" sz="2400" dirty="0" err="1" smtClean="0">
                <a:latin typeface="Times New Roman" pitchFamily="18" charset="0"/>
                <a:cs typeface="Times New Roman" pitchFamily="18" charset="0"/>
              </a:rPr>
              <a:t>zachowań</a:t>
            </a:r>
            <a:r>
              <a:rPr lang="pl-PL" sz="2400" dirty="0" smtClean="0">
                <a:latin typeface="Times New Roman" pitchFamily="18" charset="0"/>
                <a:cs typeface="Times New Roman" pitchFamily="18" charset="0"/>
              </a:rPr>
              <a:t> (może mieć miejsce </a:t>
            </a:r>
          </a:p>
          <a:p>
            <a:r>
              <a:rPr lang="pl-PL" sz="2400" dirty="0" smtClean="0">
                <a:latin typeface="Times New Roman" pitchFamily="18" charset="0"/>
                <a:cs typeface="Times New Roman" pitchFamily="18" charset="0"/>
              </a:rPr>
              <a:t>w apodyktycznym, bezwzględnym wytykaniu potknięć, pomyłek), nieadekwatność oceniania może być związana ze zbyt częstą kontrolą albo też jej brakiem, ślepą miłością.</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5303006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03648" y="2060848"/>
            <a:ext cx="6408712" cy="2308324"/>
          </a:xfrm>
          <a:prstGeom prst="rect">
            <a:avLst/>
          </a:prstGeom>
        </p:spPr>
        <p:txBody>
          <a:bodyPr wrap="square">
            <a:spAutoFit/>
          </a:bodyPr>
          <a:lstStyle/>
          <a:p>
            <a:r>
              <a:rPr lang="pl-PL" sz="2400" dirty="0" smtClean="0">
                <a:latin typeface="Times New Roman" pitchFamily="18" charset="0"/>
                <a:cs typeface="Times New Roman" pitchFamily="18" charset="0"/>
              </a:rPr>
              <a:t> </a:t>
            </a:r>
          </a:p>
          <a:p>
            <a:r>
              <a:rPr lang="pl-PL" sz="2400" dirty="0" smtClean="0">
                <a:latin typeface="Times New Roman" pitchFamily="18" charset="0"/>
                <a:cs typeface="Times New Roman" pitchFamily="18" charset="0"/>
              </a:rPr>
              <a:t>        Brak psychicznej obecności- cechą charakterystyczną może być tutaj ucieczka przed podejmowaniem decyzji, uciążliwe milczenie, brak biesiadowania przy wspólnym stole, fałszywa aktywność, izolowanie się od innych. </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1655344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259632" y="1268760"/>
            <a:ext cx="7344816" cy="2677656"/>
          </a:xfrm>
          <a:prstGeom prst="rect">
            <a:avLst/>
          </a:prstGeom>
        </p:spPr>
        <p:txBody>
          <a:bodyPr wrap="square">
            <a:spAutoFit/>
          </a:bodyPr>
          <a:lstStyle/>
          <a:p>
            <a:r>
              <a:rPr lang="pl-PL" sz="2400" dirty="0" smtClean="0">
                <a:latin typeface="Times New Roman" pitchFamily="18" charset="0"/>
                <a:cs typeface="Times New Roman" pitchFamily="18" charset="0"/>
              </a:rPr>
              <a:t> Ostatnim, wymienionym przez autora, błędem wychowawczym jest niedostrzeganie zmian polegające m.in. na widzeniu nastolatka wciąż, jako małego dziecka, nieakceptowaniu jego pierwszej miłości, zbytnim koncentrowaniu się nad tym, co minęło, uciekanie od tematów tabu, brak kontroli starzenia się oraz krótkowzroczność w postrzeganiu przyszłości dziecka </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72417540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71600" y="1052736"/>
            <a:ext cx="7272808" cy="3046988"/>
          </a:xfrm>
          <a:prstGeom prst="rect">
            <a:avLst/>
          </a:prstGeom>
        </p:spPr>
        <p:txBody>
          <a:bodyPr wrap="square">
            <a:spAutoFit/>
          </a:bodyPr>
          <a:lstStyle/>
          <a:p>
            <a:r>
              <a:rPr lang="pl-PL" sz="2400" dirty="0" smtClean="0">
                <a:latin typeface="Times New Roman" pitchFamily="18" charset="0"/>
                <a:cs typeface="Times New Roman" pitchFamily="18" charset="0"/>
              </a:rPr>
              <a:t>Wszystkie powyższe błędy wychowawcze nie są trudne do wychwycenia a już na pewno, można im przeciwdziałać. Delikatna perswazja, porozumienie, naprawa owych błędów, odbudowa życiowego optymizmu, troska o sumienie, obiektywizm, cierpliwość, sprzyjający klimat, „detoksykacja rodziny” to czynniki będące swoistym drogowskazem ku innej drodze wychowawczych działań .</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32885334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15616" y="1340767"/>
            <a:ext cx="7128792" cy="3046988"/>
          </a:xfrm>
          <a:prstGeom prst="rect">
            <a:avLst/>
          </a:prstGeom>
        </p:spPr>
        <p:txBody>
          <a:bodyPr wrap="square">
            <a:spAutoFit/>
          </a:bodyPr>
          <a:lstStyle/>
          <a:p>
            <a:r>
              <a:rPr lang="pl-PL" sz="2400" dirty="0" smtClean="0">
                <a:latin typeface="Times New Roman" pitchFamily="18" charset="0"/>
                <a:cs typeface="Times New Roman" pitchFamily="18" charset="0"/>
              </a:rPr>
              <a:t>Dokonując podsumowania zacytuję słowa Z. Tyszki :</a:t>
            </a:r>
          </a:p>
          <a:p>
            <a:endParaRPr lang="pl-PL" sz="2400" dirty="0">
              <a:latin typeface="Times New Roman" pitchFamily="18" charset="0"/>
              <a:cs typeface="Times New Roman" pitchFamily="18" charset="0"/>
            </a:endParaRPr>
          </a:p>
          <a:p>
            <a:r>
              <a:rPr lang="pl-PL" sz="2400" b="1" i="1" dirty="0" smtClean="0">
                <a:latin typeface="Times New Roman" pitchFamily="18" charset="0"/>
                <a:cs typeface="Times New Roman" pitchFamily="18" charset="0"/>
              </a:rPr>
              <a:t>„można powiedzieć, że rodzina naszych czasów jest jak statek, który znalazł się w zasięgu burzy, ale mimo to płynie nadal- z nadłamanym masztem i wodą w swych najgłębszych czeluściach. I nikt nie jest </a:t>
            </a:r>
          </a:p>
          <a:p>
            <a:r>
              <a:rPr lang="pl-PL" sz="2400" b="1" i="1" dirty="0" smtClean="0">
                <a:latin typeface="Times New Roman" pitchFamily="18" charset="0"/>
                <a:cs typeface="Times New Roman" pitchFamily="18" charset="0"/>
              </a:rPr>
              <a:t>w stanie ze stuprocentową  pewnością powiedzieć, że statek nie dopłynie do portu</a:t>
            </a:r>
            <a:r>
              <a:rPr lang="pl-PL" b="1" i="1" dirty="0" smtClean="0"/>
              <a:t>” .</a:t>
            </a:r>
            <a:endParaRPr lang="pl-PL" b="1" i="1" dirty="0"/>
          </a:p>
        </p:txBody>
      </p:sp>
    </p:spTree>
    <p:extLst>
      <p:ext uri="{BB962C8B-B14F-4D97-AF65-F5344CB8AC3E}">
        <p14:creationId xmlns:p14="http://schemas.microsoft.com/office/powerpoint/2010/main" xmlns="" val="118409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683568" y="1443841"/>
            <a:ext cx="7776864" cy="3693319"/>
          </a:xfrm>
          <a:prstGeom prst="rect">
            <a:avLst/>
          </a:prstGeom>
        </p:spPr>
        <p:txBody>
          <a:bodyPr wrap="square">
            <a:spAutoFit/>
          </a:bodyPr>
          <a:lstStyle/>
          <a:p>
            <a:r>
              <a:rPr lang="pl-PL" dirty="0" smtClean="0">
                <a:latin typeface="Times New Roman" pitchFamily="18" charset="0"/>
                <a:cs typeface="Times New Roman" pitchFamily="18" charset="0"/>
              </a:rPr>
              <a:t>Bibliografia:</a:t>
            </a:r>
          </a:p>
          <a:p>
            <a:endParaRPr lang="pl-PL" dirty="0">
              <a:latin typeface="Times New Roman" pitchFamily="18" charset="0"/>
              <a:cs typeface="Times New Roman" pitchFamily="18" charset="0"/>
            </a:endParaRPr>
          </a:p>
          <a:p>
            <a:endParaRPr lang="pl-PL" dirty="0" smtClean="0">
              <a:latin typeface="Times New Roman" pitchFamily="18" charset="0"/>
              <a:cs typeface="Times New Roman" pitchFamily="18" charset="0"/>
            </a:endParaRPr>
          </a:p>
          <a:p>
            <a:r>
              <a:rPr lang="pl-PL" dirty="0" smtClean="0">
                <a:latin typeface="Times New Roman" pitchFamily="18" charset="0"/>
                <a:cs typeface="Times New Roman" pitchFamily="18" charset="0"/>
              </a:rPr>
              <a:t>1. Rodzina - historia i współczesność : studium monograficzne : praca zbiorowa / pod red. nauk. Wiesławy Korzeniowskiej i Urszuli Szuścik</a:t>
            </a:r>
          </a:p>
          <a:p>
            <a:r>
              <a:rPr lang="pl-PL" dirty="0" smtClean="0">
                <a:latin typeface="Times New Roman" pitchFamily="18" charset="0"/>
                <a:cs typeface="Times New Roman" pitchFamily="18" charset="0"/>
              </a:rPr>
              <a:t>2. Mastalski J., Jak dobrze wychować dziecko?</a:t>
            </a:r>
          </a:p>
          <a:p>
            <a:r>
              <a:rPr lang="pl-PL" dirty="0" smtClean="0">
                <a:latin typeface="Times New Roman" pitchFamily="18" charset="0"/>
                <a:cs typeface="Times New Roman" pitchFamily="18" charset="0"/>
              </a:rPr>
              <a:t>3. Zwoliński A., Krzywdzone dzieci, </a:t>
            </a:r>
          </a:p>
          <a:p>
            <a:r>
              <a:rPr lang="pl-PL" dirty="0" smtClean="0">
                <a:latin typeface="Times New Roman" pitchFamily="18" charset="0"/>
                <a:cs typeface="Times New Roman" pitchFamily="18" charset="0"/>
              </a:rPr>
              <a:t>4. Tyszka Z., Rodzina we współczesnym świecie</a:t>
            </a:r>
          </a:p>
          <a:p>
            <a:r>
              <a:rPr lang="pl-PL" dirty="0" smtClean="0">
                <a:latin typeface="Times New Roman" pitchFamily="18" charset="0"/>
                <a:cs typeface="Times New Roman" pitchFamily="18" charset="0"/>
              </a:rPr>
              <a:t>5. Mazur J., Rodzina i jej funkcje w zmieniających się warunkach społecznych. Wprowadzenie do problematyki, w: Rodzina historia i współczesność. Studium monograficzne</a:t>
            </a:r>
          </a:p>
          <a:p>
            <a:r>
              <a:rPr lang="pl-PL" dirty="0" smtClean="0">
                <a:latin typeface="Times New Roman" pitchFamily="18" charset="0"/>
                <a:cs typeface="Times New Roman" pitchFamily="18" charset="0"/>
              </a:rPr>
              <a:t>6. Błasiak A.: Rodzina dysfunkcyjna zagrożeniem społecznego funkcjonowania dziecka. W: (Bez)radność wychowania? Red. Z. Marek i M. Madej-Babula. </a:t>
            </a:r>
            <a:endParaRPr lang="pl-PL" dirty="0">
              <a:latin typeface="Times New Roman" pitchFamily="18" charset="0"/>
              <a:cs typeface="Times New Roman" pitchFamily="18" charset="0"/>
            </a:endParaRPr>
          </a:p>
        </p:txBody>
      </p:sp>
    </p:spTree>
    <p:extLst>
      <p:ext uri="{BB962C8B-B14F-4D97-AF65-F5344CB8AC3E}">
        <p14:creationId xmlns:p14="http://schemas.microsoft.com/office/powerpoint/2010/main" xmlns="" val="270166300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14702" y="2991759"/>
            <a:ext cx="7734205" cy="2585323"/>
          </a:xfrm>
          <a:prstGeom prst="rect">
            <a:avLst/>
          </a:prstGeom>
        </p:spPr>
        <p:txBody>
          <a:bodyPr wrap="square">
            <a:spAutoFit/>
          </a:bodyPr>
          <a:lstStyle/>
          <a:p>
            <a:endParaRPr lang="pl-PL" dirty="0" smtClean="0"/>
          </a:p>
          <a:p>
            <a:r>
              <a:rPr lang="pl-PL" sz="2400" dirty="0" smtClean="0">
                <a:latin typeface="Times New Roman" pitchFamily="18" charset="0"/>
                <a:cs typeface="Times New Roman" pitchFamily="18" charset="0"/>
              </a:rPr>
              <a:t>Wychowanie dziecka wymusza na rodzicach opracowanie strategii działania. Bardzo często jest ona niezmierzona, pojawia się intuicyjnie. Nie jest przekazywana przez edukację, ale przez rodzicielskie doświadczenia i refleksje. Dlatego też może wystąpić wiele potknięć, rodzicielskich pomyłek zwanych błędami wychowawczymi</a:t>
            </a:r>
            <a:r>
              <a:rPr lang="pl-PL" dirty="0" smtClean="0"/>
              <a:t>.</a:t>
            </a:r>
            <a:endParaRPr lang="pl-PL" dirty="0"/>
          </a:p>
        </p:txBody>
      </p:sp>
    </p:spTree>
    <p:extLst>
      <p:ext uri="{BB962C8B-B14F-4D97-AF65-F5344CB8AC3E}">
        <p14:creationId xmlns:p14="http://schemas.microsoft.com/office/powerpoint/2010/main" xmlns="" val="300215512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119009" y="3042923"/>
            <a:ext cx="6888105" cy="1938992"/>
          </a:xfrm>
          <a:prstGeom prst="rect">
            <a:avLst/>
          </a:prstGeom>
        </p:spPr>
        <p:txBody>
          <a:bodyPr wrap="square">
            <a:spAutoFit/>
          </a:bodyPr>
          <a:lstStyle/>
          <a:p>
            <a:r>
              <a:rPr lang="pl-PL" sz="2400" dirty="0" smtClean="0">
                <a:latin typeface="Times New Roman" pitchFamily="18" charset="0"/>
                <a:cs typeface="Times New Roman" pitchFamily="18" charset="0"/>
              </a:rPr>
              <a:t> W zestawieniu owych błędów możemy napotkać mnóstwo sytuacji złego pojmowania celów wychowawczych a także decyzyjnego „błąkania, zagubienia się” rodziców. Jeden z katalogów przedstawia niektóre z wychowawczych błędów</a:t>
            </a:r>
            <a:r>
              <a:rPr lang="pl-PL" dirty="0" smtClean="0"/>
              <a:t>.</a:t>
            </a:r>
            <a:endParaRPr lang="pl-PL" dirty="0"/>
          </a:p>
        </p:txBody>
      </p:sp>
    </p:spTree>
    <p:extLst>
      <p:ext uri="{BB962C8B-B14F-4D97-AF65-F5344CB8AC3E}">
        <p14:creationId xmlns:p14="http://schemas.microsoft.com/office/powerpoint/2010/main" xmlns="" val="14179848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99592" y="2924943"/>
            <a:ext cx="7488831" cy="1938992"/>
          </a:xfrm>
          <a:prstGeom prst="rect">
            <a:avLst/>
          </a:prstGeom>
        </p:spPr>
        <p:txBody>
          <a:bodyPr wrap="square">
            <a:spAutoFit/>
          </a:bodyPr>
          <a:lstStyle/>
          <a:p>
            <a:r>
              <a:rPr lang="pl-PL" sz="2400" dirty="0" smtClean="0">
                <a:latin typeface="Times New Roman" pitchFamily="18" charset="0"/>
                <a:cs typeface="Times New Roman" pitchFamily="18" charset="0"/>
              </a:rPr>
              <a:t> Jest nim na przykład, wyręczanie dziecka, wynikające dość często z przekonania i rodzicielskiego dogmatyzmu, iż to wyłącznie rodzic ma słuszność. </a:t>
            </a:r>
          </a:p>
          <a:p>
            <a:r>
              <a:rPr lang="pl-PL" sz="2400" dirty="0" smtClean="0">
                <a:latin typeface="Times New Roman" pitchFamily="18" charset="0"/>
                <a:cs typeface="Times New Roman" pitchFamily="18" charset="0"/>
              </a:rPr>
              <a:t>Związane z niedocenieniem dziecka, pojmowaniem go za życiową niedorajdę, brakiem wiary i ufności.</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8220565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rot="10800000" flipV="1">
            <a:off x="1475656" y="3208330"/>
            <a:ext cx="6552728" cy="1938992"/>
          </a:xfrm>
          <a:prstGeom prst="rect">
            <a:avLst/>
          </a:prstGeom>
        </p:spPr>
        <p:txBody>
          <a:bodyPr wrap="square">
            <a:spAutoFit/>
          </a:bodyPr>
          <a:lstStyle/>
          <a:p>
            <a:r>
              <a:rPr lang="pl-PL" sz="2400" dirty="0" smtClean="0">
                <a:latin typeface="Times New Roman" pitchFamily="18" charset="0"/>
                <a:cs typeface="Times New Roman" pitchFamily="18" charset="0"/>
              </a:rPr>
              <a:t>Kolejnym z błędów jest nadopiekuńczość, która wiąże się z przesadną troską, nadmierną koncentracją na dziecku, syndromem „radarowej matki”, reagującej niepokojem, lękiem na każde zachowanie dziecka.</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218567548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1475655" y="1484785"/>
            <a:ext cx="6768753" cy="1569660"/>
          </a:xfrm>
          <a:prstGeom prst="rect">
            <a:avLst/>
          </a:prstGeom>
        </p:spPr>
        <p:txBody>
          <a:bodyPr wrap="square">
            <a:spAutoFit/>
          </a:bodyPr>
          <a:lstStyle/>
          <a:p>
            <a:r>
              <a:rPr lang="pl-PL" sz="2400" dirty="0" smtClean="0">
                <a:latin typeface="Times New Roman" pitchFamily="18" charset="0"/>
                <a:cs typeface="Times New Roman" pitchFamily="18" charset="0"/>
              </a:rPr>
              <a:t> Do następnych błędów możemy zaliczyć apodyktyczność. Rodzice nie uwzględniają potrzeb dziecka, sądzą, iż to oni mają zawsze rację, podejmują decyzje za dziecko</a:t>
            </a:r>
            <a:r>
              <a:rPr lang="pl-PL" dirty="0" smtClean="0"/>
              <a:t>. </a:t>
            </a:r>
            <a:endParaRPr lang="pl-PL" dirty="0"/>
          </a:p>
        </p:txBody>
      </p:sp>
    </p:spTree>
    <p:extLst>
      <p:ext uri="{BB962C8B-B14F-4D97-AF65-F5344CB8AC3E}">
        <p14:creationId xmlns:p14="http://schemas.microsoft.com/office/powerpoint/2010/main" xmlns="" val="976390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963421" y="2155572"/>
            <a:ext cx="7237999" cy="3046988"/>
          </a:xfrm>
          <a:prstGeom prst="rect">
            <a:avLst/>
          </a:prstGeom>
        </p:spPr>
        <p:txBody>
          <a:bodyPr wrap="square">
            <a:spAutoFit/>
          </a:bodyPr>
          <a:lstStyle/>
          <a:p>
            <a:r>
              <a:rPr lang="pl-PL" sz="2400" dirty="0" smtClean="0">
                <a:latin typeface="Times New Roman" pitchFamily="18" charset="0"/>
                <a:cs typeface="Times New Roman" pitchFamily="18" charset="0"/>
              </a:rPr>
              <a:t>Wychowawczymi błędami będą również: </a:t>
            </a:r>
          </a:p>
          <a:p>
            <a:r>
              <a:rPr lang="pl-PL" sz="2400" dirty="0" smtClean="0">
                <a:latin typeface="Times New Roman" pitchFamily="18" charset="0"/>
                <a:cs typeface="Times New Roman" pitchFamily="18" charset="0"/>
              </a:rPr>
              <a:t>wypominanie ( nieustanne, ustawiczne pouczanie, utyskiwanie, biadolenie na ludzi, wytykanie darowanych win, bezustanne powoływanie się na opinie, sugestie innych), nadmierne zaufanie, będące efektem łatwowierności albo też woli bycia postępowym, nowoczesnym rodzicem, nie ma tutaj określonego postępowania wychowawczego .</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195317972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rot="10800000" flipV="1">
            <a:off x="1187624" y="2086982"/>
            <a:ext cx="6336704" cy="1938992"/>
          </a:xfrm>
          <a:prstGeom prst="rect">
            <a:avLst/>
          </a:prstGeom>
        </p:spPr>
        <p:txBody>
          <a:bodyPr wrap="square">
            <a:spAutoFit/>
          </a:bodyPr>
          <a:lstStyle/>
          <a:p>
            <a:r>
              <a:rPr lang="pl-PL" sz="2400" dirty="0" smtClean="0">
                <a:latin typeface="Times New Roman" pitchFamily="18" charset="0"/>
                <a:cs typeface="Times New Roman" pitchFamily="18" charset="0"/>
              </a:rPr>
              <a:t> Kolejnym, znajdującym się w katalogu, błędem wychowawczym jest brak czasu, objawia się ciągłą nieobecnością rodzica, tłumaczona bardzo często pracą, koniecznością zarobienia pieniędzy, utrzymania rodziny.</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4926253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rostokąt 1"/>
          <p:cNvSpPr/>
          <p:nvPr/>
        </p:nvSpPr>
        <p:spPr>
          <a:xfrm>
            <a:off x="827584" y="836712"/>
            <a:ext cx="5886400" cy="4524315"/>
          </a:xfrm>
          <a:prstGeom prst="rect">
            <a:avLst/>
          </a:prstGeom>
        </p:spPr>
        <p:txBody>
          <a:bodyPr wrap="square">
            <a:spAutoFit/>
          </a:bodyPr>
          <a:lstStyle/>
          <a:p>
            <a:r>
              <a:rPr lang="pl-PL" sz="2400" dirty="0" smtClean="0">
                <a:latin typeface="Times New Roman" pitchFamily="18" charset="0"/>
                <a:cs typeface="Times New Roman" pitchFamily="18" charset="0"/>
              </a:rPr>
              <a:t> Zbyt duże kompromisy to przesadna rodzicielska wyrozumiałość, uleganie </a:t>
            </a:r>
          </a:p>
          <a:p>
            <a:r>
              <a:rPr lang="pl-PL" sz="2400" dirty="0" smtClean="0">
                <a:latin typeface="Times New Roman" pitchFamily="18" charset="0"/>
                <a:cs typeface="Times New Roman" pitchFamily="18" charset="0"/>
              </a:rPr>
              <a:t>w imię nowoczesnego wychowania, brak wyciągania wniosków z wychowawczych niepowodzeń.</a:t>
            </a:r>
          </a:p>
          <a:p>
            <a:r>
              <a:rPr lang="pl-PL" sz="2400" dirty="0" smtClean="0">
                <a:latin typeface="Times New Roman" pitchFamily="18" charset="0"/>
                <a:cs typeface="Times New Roman" pitchFamily="18" charset="0"/>
              </a:rPr>
              <a:t>          Uciekanie przed problemami to nic innego jak obarczanie innych osób, instytucji trudnościami wychowawczymi, bagatelizowanie ich, brak zdolności przezwyciężania owych problemów lub usprawiedliwianie się natłokiem ważniejszych spraw.</a:t>
            </a:r>
            <a:endParaRPr lang="pl-PL" sz="2400" dirty="0">
              <a:latin typeface="Times New Roman" pitchFamily="18" charset="0"/>
              <a:cs typeface="Times New Roman" pitchFamily="18" charset="0"/>
            </a:endParaRPr>
          </a:p>
        </p:txBody>
      </p:sp>
    </p:spTree>
    <p:extLst>
      <p:ext uri="{BB962C8B-B14F-4D97-AF65-F5344CB8AC3E}">
        <p14:creationId xmlns:p14="http://schemas.microsoft.com/office/powerpoint/2010/main" xmlns="" val="33177743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inezka">
  <a:themeElements>
    <a:clrScheme name="Pinezka">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inezka">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inezka">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Pakiet 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kiet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61</TotalTime>
  <Words>820</Words>
  <Application>Microsoft Office PowerPoint</Application>
  <PresentationFormat>Pokaz na ekranie (4:3)</PresentationFormat>
  <Paragraphs>41</Paragraphs>
  <Slides>17</Slides>
  <Notes>1</Notes>
  <HiddenSlides>0</HiddenSlides>
  <MMClips>0</MMClips>
  <ScaleCrop>false</ScaleCrop>
  <HeadingPairs>
    <vt:vector size="4" baseType="variant">
      <vt:variant>
        <vt:lpstr>Motyw</vt:lpstr>
      </vt:variant>
      <vt:variant>
        <vt:i4>1</vt:i4>
      </vt:variant>
      <vt:variant>
        <vt:lpstr>Tytuły slajdów</vt:lpstr>
      </vt:variant>
      <vt:variant>
        <vt:i4>17</vt:i4>
      </vt:variant>
    </vt:vector>
  </HeadingPairs>
  <TitlesOfParts>
    <vt:vector size="18" baseType="lpstr">
      <vt:lpstr>Pinezka</vt:lpstr>
      <vt:lpstr>Błędy wychowawcze  w rodzinie</vt:lpstr>
      <vt:lpstr>Slajd 2</vt:lpstr>
      <vt:lpstr>Slajd 3</vt:lpstr>
      <vt:lpstr>Slajd 4</vt:lpstr>
      <vt:lpstr>Slajd 5</vt:lpstr>
      <vt:lpstr>Slajd 6</vt:lpstr>
      <vt:lpstr>Slajd 7</vt:lpstr>
      <vt:lpstr>Slajd 8</vt:lpstr>
      <vt:lpstr>Slajd 9</vt:lpstr>
      <vt:lpstr>Slajd 10</vt:lpstr>
      <vt:lpstr>Slajd 11</vt:lpstr>
      <vt:lpstr>Slajd 12</vt:lpstr>
      <vt:lpstr>Slajd 13</vt:lpstr>
      <vt:lpstr>Slajd 14</vt:lpstr>
      <vt:lpstr>Slajd 15</vt:lpstr>
      <vt:lpstr>Slajd 16</vt:lpstr>
      <vt:lpstr>Slajd 17</vt:lpstr>
    </vt:vector>
  </TitlesOfParts>
  <Company>Sil-art Rycho444</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Błędy wychowawcze w rodzinie</dc:title>
  <dc:creator>Marzena</dc:creator>
  <cp:lastModifiedBy>Adax</cp:lastModifiedBy>
  <cp:revision>8</cp:revision>
  <dcterms:created xsi:type="dcterms:W3CDTF">2020-06-06T15:20:08Z</dcterms:created>
  <dcterms:modified xsi:type="dcterms:W3CDTF">2020-06-19T17:58:27Z</dcterms:modified>
</cp:coreProperties>
</file>