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9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80" r:id="rId24"/>
    <p:sldId id="277" r:id="rId25"/>
    <p:sldId id="278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oliniow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6900ADC-0664-4273-9ED1-67E73D52FB7C}" type="datetimeFigureOut">
              <a:rPr lang="pl-PL" smtClean="0"/>
              <a:pPr/>
              <a:t>27.11.2020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8C31C5-0EA6-4AEC-B1B7-F1DA772B0A8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7086" y="0"/>
            <a:ext cx="925817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Marzena Serafińska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336032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Kryzys </a:t>
            </a:r>
            <a:br>
              <a:rPr lang="pl-PL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wśród młodzieży</a:t>
            </a:r>
            <a:br>
              <a:rPr lang="pl-PL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9807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355507" cy="6923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07504" y="260648"/>
            <a:ext cx="6750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Skutki kryzysu psychicznego mogą dotykać wielu sfer życia: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Emocjonalnej – przeżywanie lęku, gniewu, krzywdy, poczucia winy;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Poznawczej – brak możliwości znalezienia rozwiązania, trudności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 rozwiązywaniu problemów,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koncentracji,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podejmowania decyzji;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Fizycznej – bóle głowy,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dolegliwości żołądkowe, dolegliwości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nieznanym pochodzeniu;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Behawioralnej (dotyczącej zachowania)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objawiającej się w niezdolności do codziennego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funkcjonowania.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273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51520" y="548680"/>
            <a:ext cx="6606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KRYZYSY CHARAKTERYSTYCZNE </a:t>
            </a:r>
          </a:p>
          <a:p>
            <a:r>
              <a:rPr lang="pl-PL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DLA OKRESU DORASTANIA:</a:t>
            </a:r>
          </a:p>
        </p:txBody>
      </p:sp>
    </p:spTree>
    <p:extLst>
      <p:ext uri="{BB962C8B-B14F-4D97-AF65-F5344CB8AC3E}">
        <p14:creationId xmlns:p14="http://schemas.microsoft.com/office/powerpoint/2010/main" xmlns="" val="1420913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676" y="-171400"/>
            <a:ext cx="9116765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691680" y="764704"/>
            <a:ext cx="4249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 </a:t>
            </a:r>
            <a:r>
              <a:rPr lang="pl-PL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Agresja i przemoc rówieśnicza</a:t>
            </a:r>
            <a:endParaRPr lang="pl-PL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7504" y="2276872"/>
            <a:ext cx="540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Agresja to celowe i świadome zachowanie, które ma na celu wyrządzenie komuś krzywdy lub szkody.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Przemoc rówieśnicza ma miejsce wtedy, gdy młoda osoba w wyniku działań swoich rówieśników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doświadcza przykrości lub krzywdy.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8944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2718" y="-28654"/>
            <a:ext cx="916671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683568" y="548680"/>
            <a:ext cx="4685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Cyberprzemoc</a:t>
            </a:r>
            <a:r>
              <a:rPr lang="pl-PL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l-PL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" y="1988840"/>
            <a:ext cx="572412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Cyberprzemoc</a:t>
            </a:r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jest to termin oznaczający przemoc z użyciem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nowych technologii informacyjnych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komunikacyjnych – najczęściej Internetu i telefonu komórkowego.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Może przybierać różne formy, najczęstsze z nich to: nękanie, grożenie, szantażowanie, podszywanie się pod kogoś w sieci, publikowanie lub rozsyłanie ośmieszających, kompromitujących zdjęć, filmów.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7086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539553" y="764704"/>
            <a:ext cx="5086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Samookaleczenia</a:t>
            </a:r>
            <a:endParaRPr lang="pl-PL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539552" y="1226369"/>
            <a:ext cx="453650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Autoagresja to działanie lub szereg działań mających na celu spowodowanie psychicznej,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albo fizycznej</a:t>
            </a:r>
            <a:r>
              <a:rPr lang="pl-PL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szkody.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Jest to agresja skierowana na własna osobę. Należy ona do </a:t>
            </a:r>
            <a:r>
              <a:rPr lang="pl-PL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autodestruktywnych,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zatem świadomie podjętych działań, które ze względu na formę̨ i cel mogą̨ zagrażać́ życiu lub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zdrowiu jednostki Przejawia się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 skłonności do: samookaleczeń, samouszkodzeń- zagrażających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zdrowiu, czy nawet życiu.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4736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95536" y="404664"/>
            <a:ext cx="646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Odczuwanie nadmiernego lęku</a:t>
            </a:r>
            <a:endParaRPr lang="pl-PL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1028343"/>
            <a:ext cx="6858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Lęk jest emocją, która pełni ważną, adaptacyjną funkcję w naszym życiu. Ostrzega człowieka przed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niebezpieczeństwem, pozwala mu dostrzec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zagrożenie i uruchomić odpowiednie reakcje: stanąć do walki lub uniknąć zagrożenia. Jest naturalną, biologiczną reakcją organizmu.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 mowie potocznej często używamy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zamiennie pojęć lęk, strach, fobia.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Tymczasem lęk (tzw. lęk nieuzasadniony)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to przewidywanie przyszłego,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ale nierealnego w danym momencie zagrożenia;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lęk jest doświadczany przez jednostkę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jako nieprzyjemny, często towarzyszą mu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typowe objawy somatyczne.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3188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9324528" cy="6974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683568" y="692696"/>
            <a:ext cx="2484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Obniżony nastrój</a:t>
            </a:r>
            <a:endParaRPr lang="pl-PL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79512" y="1484784"/>
            <a:ext cx="50405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Każdy człowiek w ciągu swojego życia miewa stany obniżonego nastroju. Sytuacje poprzedzające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ten stan zazwyczaj wiążą się z jakimś trudnym wydarzeniem, np. chorobą czy śmiercią bliskiej osoby.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Obniżony nastrój charakteryzuje się uczuciem przygnębienia, smutku, obojętności i brakiem umiejętności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cieszenia się z pozytywnych wydarzeń.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9767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683569" y="692696"/>
            <a:ext cx="50470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Zaburzenia odżywiania; anoreksja, bulimia, napadowe objadanie się.</a:t>
            </a:r>
            <a:endParaRPr lang="pl-PL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07504" y="1523694"/>
            <a:ext cx="50405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Zaburzenia odżywiania są grupą zaburzeń emocjonalnych zagrażających zdrowiu i życiu, a jednocześnie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niezwykle trudnych w leczeniu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 względu zarówno na wieloczynnikową etiologię,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i egocentryzm nastolatka oraz wynikający z niego brak motywacji do leczenia. Dodatkowo wygląd, do którego dziecko dąży jest zgodny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 dominującymi normami kulturowymi i wzorcami urody, także kultu szczupłego ciała.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1914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rostokąt 2"/>
          <p:cNvSpPr/>
          <p:nvPr/>
        </p:nvSpPr>
        <p:spPr>
          <a:xfrm>
            <a:off x="1040274" y="828160"/>
            <a:ext cx="25170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Myśli samobójcze</a:t>
            </a:r>
          </a:p>
        </p:txBody>
      </p:sp>
      <p:sp>
        <p:nvSpPr>
          <p:cNvPr id="4" name="Prostokąt 3"/>
          <p:cNvSpPr/>
          <p:nvPr/>
        </p:nvSpPr>
        <p:spPr>
          <a:xfrm>
            <a:off x="395536" y="1628799"/>
            <a:ext cx="4464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 sytuacji kryzysu mogą pojawić się także myśli rezygnacyjne prowadzące niekiedy do próby targnięcia się na swoje życie. Myśli samobójcze mogą pojawić się w różnych etapach życia. Zazwyczaj towarzyszą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 rozważania na temat egzystencji. Myśli takie stanowią pierwszy etap w procesie zagrożenia życia.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9926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32" y="0"/>
            <a:ext cx="911676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1328738" y="563861"/>
            <a:ext cx="5259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Ryzykowne </a:t>
            </a:r>
            <a:r>
              <a:rPr lang="pl-PL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zachowania seksualne</a:t>
            </a:r>
            <a:endParaRPr lang="pl-PL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95536" y="1844824"/>
            <a:ext cx="48965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Okres adolescencji to także intensywny rozwój w sferze seksualnej i wchodzenie w pierwsze związki intymne.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Wiąże się z tym także inicjacja seksualna, a wraz z nią różnorodne problemy mogące stanowić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źródło kryzysu.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1326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6976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0" y="620689"/>
            <a:ext cx="77403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Młodzież pozbawiona korzeni,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młodzież jako teren eksploatacji,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młodzież pozbawiona perspektyw,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młodzież, z którą nie uprawia się dialogu,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ale jedynie chce się ją naprawiać,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jeśli zagraża społecznemu status quo,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narażona jest na różnorodne kryzysy.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je pokonywać konstruktywnie,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często nie ma ani kompetencji,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ani możliwości, ani też motywacji.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Kryzysy, które dosięgają młodzież,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przejawiają się na różnych poziomach –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normatywnym i wartościowania,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postaw społecznych, postaw duchowych,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zainteresowań, aspiracji życiowych.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2343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32" y="0"/>
            <a:ext cx="911676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rostokąt 2"/>
          <p:cNvSpPr/>
          <p:nvPr/>
        </p:nvSpPr>
        <p:spPr>
          <a:xfrm>
            <a:off x="1439862" y="730935"/>
            <a:ext cx="62284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Używanie substancji psychoaktywnych</a:t>
            </a:r>
          </a:p>
        </p:txBody>
      </p:sp>
      <p:sp>
        <p:nvSpPr>
          <p:cNvPr id="4" name="Prostokąt 3"/>
          <p:cNvSpPr/>
          <p:nvPr/>
        </p:nvSpPr>
        <p:spPr>
          <a:xfrm>
            <a:off x="395536" y="1192600"/>
            <a:ext cx="50405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Dorastająca młodzież̇ podejmuje wiele rożnych </a:t>
            </a:r>
            <a:r>
              <a:rPr lang="pl-PL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zachowań</a:t>
            </a:r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ryzykownych,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które mogą̨ stanowić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potencjalne źródło kryzysu.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Jednym z nich, szczególnie niebezpiecznym z uwagi na znaczne szkody zdrowotne i psychiczne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jest eksperymentowanie z środkami psychoaktywnymi (alkoholem, narkotykami, dopalaczami i innymi środkami zmieniającymi świadomość).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123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0" y="1556792"/>
            <a:ext cx="49320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 sytuacji kryzysu człowiek zazwyczaj koncentruje się na emocjach z nim związanych,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 utrudnia znalezienie rozwiązania sytuacji.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Skuteczną pomoc w takich przypadkach oferują Ośrodki Interwencji Kryzysowej.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6497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0976" y="0"/>
            <a:ext cx="92249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95536" y="260648"/>
            <a:ext cx="64624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Specjaliści z Ośrodków w swojej pracy kierują się następującymi zasadami: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Natychmiastowość działania;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Zapewnienie bezpieczeństwa i wsparcia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(także wsparcie przy zapewnieniu podstawowych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potrzeb);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Działanie (wsparcie psychologiczne, psychiatryczne, prawne, zaangażowanie służb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pomocowych);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Poszukiwanie możliwych rozwiązań (z użyciem zasobów osoby i odpowiednich instytucji);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Normalizacja emocji (wysłuchanie, umożliwienie wentylacji emocji);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Psychoedukacja;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Zapobieganie przyszłym kryzysom.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7749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676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0" y="1052736"/>
            <a:ext cx="56521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„Nieumiejętność udzielenia pomocy dziecku nie</a:t>
            </a:r>
          </a:p>
          <a:p>
            <a:r>
              <a:rPr lang="pl-PL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jest porażką rodzica ani nauczyciela,</a:t>
            </a:r>
          </a:p>
          <a:p>
            <a:r>
              <a:rPr lang="pl-PL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odpowiednio wczesna interwencja specjalisty</a:t>
            </a:r>
          </a:p>
          <a:p>
            <a:r>
              <a:rPr lang="pl-PL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może pomóc dziecku wrócić do normalnego</a:t>
            </a:r>
          </a:p>
          <a:p>
            <a:r>
              <a:rPr lang="pl-PL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funkcjonowania i uniknąć problemów</a:t>
            </a:r>
          </a:p>
          <a:p>
            <a:r>
              <a:rPr lang="pl-PL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 przyszłości.”</a:t>
            </a:r>
            <a:endParaRPr lang="pl-PL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569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22"/>
            <a:ext cx="919262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329565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" y="2276872"/>
            <a:ext cx="328099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825" y="4509120"/>
            <a:ext cx="329565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92534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-396552" y="908721"/>
            <a:ext cx="57606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Bibliografia:</a:t>
            </a:r>
          </a:p>
          <a:p>
            <a:r>
              <a:rPr lang="pl-PL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Odachowska E.,  „Kryzys psychologiczny. Poradnik dla rodziców i dzieci", Warszawa 2018</a:t>
            </a:r>
          </a:p>
          <a:p>
            <a:r>
              <a:rPr lang="pl-PL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Pilecka, B. , „Kryzys psychologiczny. Wybrane zagadnienia”. Kraków 2004: Wydawnictwo UJ.</a:t>
            </a:r>
          </a:p>
          <a:p>
            <a:r>
              <a:rPr lang="pl-PL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Wysocka E., „Doświadczanie życia w młodości - problemy, kryzysy i strategie ich rozwiązywania” Katowice 2010</a:t>
            </a:r>
          </a:p>
          <a:p>
            <a:r>
              <a:rPr lang="pl-PL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Kubacka- </a:t>
            </a:r>
            <a:r>
              <a:rPr lang="pl-PL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Jasiecka</a:t>
            </a:r>
            <a:r>
              <a:rPr lang="pl-PL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D. Z psychologii kryzysu, [W:] D. Kubacka- </a:t>
            </a:r>
            <a:r>
              <a:rPr lang="pl-PL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Jasiecka</a:t>
            </a:r>
            <a:r>
              <a:rPr lang="pl-PL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A. Lipowska-Teutsch (red.), Oblicza kryzysu psychologicznego i pracy interwencyjnej, </a:t>
            </a:r>
          </a:p>
          <a:p>
            <a:r>
              <a:rPr lang="pl-PL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Kraków 1997.</a:t>
            </a:r>
          </a:p>
          <a:p>
            <a:r>
              <a:rPr lang="pl-PL" sz="1600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Netografia</a:t>
            </a:r>
            <a:r>
              <a:rPr lang="pl-PL" sz="1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pl-PL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-324544" y="4005064"/>
            <a:ext cx="540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https://encrypted-tbn0.gstatic.com/images?q=tbn:ANd9GcR0mXkGUr2SvahQAcyWNGoJojvggwHL48aE8Q&amp;usqp=CAU</a:t>
            </a:r>
            <a:endParaRPr lang="pl-PL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-324544" y="5013176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https://encrypted-tbn0.gstatic.com/images?q=tbn:ANd9GcS4w049H5C4h8OQ-XHZdTjjs11rnzFb30-fGw&amp;usqp=CAU</a:t>
            </a:r>
            <a:endParaRPr lang="pl-PL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 flipH="1">
            <a:off x="-252536" y="5949280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https://sprzasnik.szkolnastrona.pl/index.php?c=getfile&amp;id=316</a:t>
            </a:r>
            <a:endParaRPr lang="pl-PL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65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70222" cy="687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23528" y="476672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Sytuacje trudne zdarzają się w życiu każdego człowieka.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Większość z nich udaje nam się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skutecznie rozwiązać,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niektóre wymagają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większego zaangażowania,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niektóre- są nie do rozwiązania. 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89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32" y="0"/>
            <a:ext cx="911676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23528" y="476672"/>
            <a:ext cx="4248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solidFill>
                  <a:srgbClr val="002060"/>
                </a:solidFill>
              </a:rPr>
              <a:t>K</a:t>
            </a:r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ryzys rozpoczyna się wtedy, kiedy nie możemy poradzić sobie z problemem/problemami lub gdy uznajemy, że są one nie do rozwiązania i nie jesteśmy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 stanie poradzić sobie z ich skutkami.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Niemożność uporania się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 trudnościami może wynikać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 wielu przyczyn. 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0955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5312"/>
            <a:ext cx="9158986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79512" y="692696"/>
            <a:ext cx="51125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Czasami problem jest zbyt trudny lub jego skutki zbyt rozległe.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Czasami towarzyszące mu emocje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są zbyt intensywne.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Bywa też tak, że trudna sytuacja pojawia się w okresie szczególnej wrażliwości jednostki.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Może to być np. okres dorastania, realizacja ważnych rozwojowych zadań.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Szczególnie trudny problem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wywołuje wówczas napięcie,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niepokój i poczucie dużego dyskomfortu psychicznego. 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957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51519" y="476672"/>
            <a:ext cx="568863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Istnieje wiele definicji kryzysu psychologicznego, niemniej jednak większość z nich łączy traktowanie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sytuacji problemowej jako przekraczającej posiadane możliwości poradzenia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sobie z nią.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Postrzegamy je jako doświadczenia trudne do zniesienia, zakłócające równowagę psychiczną i pozbawiające poczucia kontroli.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Sytuacje takie często spowodowane są zdarzeniami krytycznymi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 życiu jednostki,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czynnikami sytuacyjnymi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lub osobistymi.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88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2396" y="0"/>
            <a:ext cx="9186396" cy="6974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23528" y="620689"/>
            <a:ext cx="72728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Bywa także, że powodowane są one zagrożeniami powiązanymi z brakiem sensu życia, koncepcji własnej osoby, systemu wartości (kryzysy rozwojowe, egzystencjalne np. w okresie dorastania).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 kryzysie można mówić też, gdy jednostka napotyka na przeszkody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 osiąganiu ważnych celów życiowych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wydają się one nie do pokonania za pomocą zwyczajowych metod rozwiązywania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problemów.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Taki stan spowodować może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poczucie dezorganizacji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braku kontroli,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zwłaszcza jeśli podejmowane próby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rozwiązania sytuacji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nie przynoszą skutku. 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0744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79512" y="620688"/>
            <a:ext cx="49685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Kryzys może być wywołany wieloma czynnikami, najczęściej jednak pojawia się w następujących sytuacjach: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7985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28809"/>
            <a:ext cx="92525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0" y="908720"/>
            <a:ext cx="64442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Strata – zarówno osoby, jak i zasobu.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Może być wynikiem śmierci, ale także odejścia kogoś bliskiego, czy rozpadu relacji międzyludzkiej. Kryzys związany ze stratą dotyczy także zdrowia, wsparcia,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zaufania do siebie i innych, poczucia tożsamości czy wolności, a nawet sensu życia;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Zmiany – stanu cywilnego, pracy, szkoły;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Zaburzenia relacji interpersonalnych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szczególnie pomiędzy bliskimi osobami (np. rozwód, rozstanie), 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konflikty interpersonalne (np. w grupie rówieśniczej, w pracy, szkole, przemoc);</a:t>
            </a:r>
          </a:p>
          <a:p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Konflikty </a:t>
            </a:r>
            <a:r>
              <a:rPr lang="pl-PL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intrapersonalne</a:t>
            </a:r>
            <a:r>
              <a:rPr lang="pl-PL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(wewnętrzne)</a:t>
            </a:r>
            <a:endParaRPr lang="pl-PL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6548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215</TotalTime>
  <Words>1325</Words>
  <Application>Microsoft Office PowerPoint</Application>
  <PresentationFormat>Pokaz na ekranie (4:3)</PresentationFormat>
  <Paragraphs>167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Miejski</vt:lpstr>
      <vt:lpstr>Kryzys  wśród młodzieży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Kryzys- co to znaczy?</dc:title>
  <dc:creator>Marzena</dc:creator>
  <cp:lastModifiedBy>Adax</cp:lastModifiedBy>
  <cp:revision>18</cp:revision>
  <dcterms:created xsi:type="dcterms:W3CDTF">2020-11-23T15:27:00Z</dcterms:created>
  <dcterms:modified xsi:type="dcterms:W3CDTF">2020-11-27T14:06:30Z</dcterms:modified>
</cp:coreProperties>
</file>