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74" r:id="rId9"/>
    <p:sldId id="265" r:id="rId10"/>
    <p:sldId id="266" r:id="rId11"/>
    <p:sldId id="268" r:id="rId12"/>
    <p:sldId id="269" r:id="rId13"/>
    <p:sldId id="270" r:id="rId14"/>
    <p:sldId id="271" r:id="rId15"/>
    <p:sldId id="275" r:id="rId16"/>
    <p:sldId id="273" r:id="rId17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1" d="100"/>
          <a:sy n="71" d="100"/>
        </p:scale>
        <p:origin x="-135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kąt z rogami zaokrąglonymi po przekątnej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ytuł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01055479-02D4-4DD9-B26A-1365CAA2A8E0}" type="datetimeFigureOut">
              <a:rPr lang="pl-PL" smtClean="0"/>
              <a:pPr/>
              <a:t>15.05.2021</a:t>
            </a:fld>
            <a:endParaRPr lang="pl-PL"/>
          </a:p>
        </p:txBody>
      </p:sp>
      <p:sp>
        <p:nvSpPr>
          <p:cNvPr id="11" name="Symbol zastępczy numeru slajdu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100E1210-88A3-422B-BC18-3B655B52447A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2" name="Symbol zastępczy stopki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1055479-02D4-4DD9-B26A-1365CAA2A8E0}" type="datetimeFigureOut">
              <a:rPr lang="pl-PL" smtClean="0"/>
              <a:pPr/>
              <a:t>15.05.2021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00E1210-88A3-422B-BC18-3B655B52447A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1055479-02D4-4DD9-B26A-1365CAA2A8E0}" type="datetimeFigureOut">
              <a:rPr lang="pl-PL" smtClean="0"/>
              <a:pPr/>
              <a:t>15.05.2021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00E1210-88A3-422B-BC18-3B655B52447A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kąt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1055479-02D4-4DD9-B26A-1365CAA2A8E0}" type="datetimeFigureOut">
              <a:rPr lang="pl-PL" smtClean="0"/>
              <a:pPr/>
              <a:t>15.05.2021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00E1210-88A3-422B-BC18-3B655B52447A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kąt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8" name="Symbol zastępczy daty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01055479-02D4-4DD9-B26A-1365CAA2A8E0}" type="datetimeFigureOut">
              <a:rPr lang="pl-PL" smtClean="0"/>
              <a:pPr/>
              <a:t>15.05.2021</a:t>
            </a:fld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100E1210-88A3-422B-BC18-3B655B52447A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0" name="Symbol zastępczy stopki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1055479-02D4-4DD9-B26A-1365CAA2A8E0}" type="datetimeFigureOut">
              <a:rPr lang="pl-PL" smtClean="0"/>
              <a:pPr/>
              <a:t>15.05.2021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100E1210-88A3-422B-BC18-3B655B52447A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0" name="Prostokąt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ostokąt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Prostokąt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1055479-02D4-4DD9-B26A-1365CAA2A8E0}" type="datetimeFigureOut">
              <a:rPr lang="pl-PL" smtClean="0"/>
              <a:pPr/>
              <a:t>15.05.2021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100E1210-88A3-422B-BC18-3B655B52447A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1055479-02D4-4DD9-B26A-1365CAA2A8E0}" type="datetimeFigureOut">
              <a:rPr lang="pl-PL" smtClean="0"/>
              <a:pPr/>
              <a:t>15.05.2021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00E1210-88A3-422B-BC18-3B655B52447A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Prostokąt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1055479-02D4-4DD9-B26A-1365CAA2A8E0}" type="datetimeFigureOut">
              <a:rPr lang="pl-PL" smtClean="0"/>
              <a:pPr/>
              <a:t>15.05.2021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00E1210-88A3-422B-BC18-3B655B52447A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ostokąt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9" name="Symbol zastępczy daty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01055479-02D4-4DD9-B26A-1365CAA2A8E0}" type="datetimeFigureOut">
              <a:rPr lang="pl-PL" smtClean="0"/>
              <a:pPr/>
              <a:t>15.05.2021</a:t>
            </a:fld>
            <a:endParaRPr lang="pl-PL"/>
          </a:p>
        </p:txBody>
      </p:sp>
      <p:sp>
        <p:nvSpPr>
          <p:cNvPr id="10" name="Symbol zastępczy numeru slajdu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100E1210-88A3-422B-BC18-3B655B52447A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1" name="Symbol zastępczy stopki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13" name="Symbol zastępczy obrazu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pl-PL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Kliknij ikonę, aby dodać obraz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Symbol zastępczy daty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01055479-02D4-4DD9-B26A-1365CAA2A8E0}" type="datetimeFigureOut">
              <a:rPr lang="pl-PL" smtClean="0"/>
              <a:pPr/>
              <a:t>15.05.2021</a:t>
            </a:fld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100E1210-88A3-422B-BC18-3B655B52447A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0" name="Symbol zastępczy stopki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kąt z rogami zaokrąglonymi po przekątnej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14" name="Symbol zastępczy daty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01055479-02D4-4DD9-B26A-1365CAA2A8E0}" type="datetimeFigureOut">
              <a:rPr lang="pl-PL" smtClean="0"/>
              <a:pPr/>
              <a:t>15.05.2021</a:t>
            </a:fld>
            <a:endParaRPr lang="pl-PL"/>
          </a:p>
        </p:txBody>
      </p:sp>
      <p:sp>
        <p:nvSpPr>
          <p:cNvPr id="23" name="Symbol zastępczy numeru slajdu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100E1210-88A3-422B-BC18-3B655B52447A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2" name="Symbol zastępczy tytułu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3" name="Symbol zastępczy tekstu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KOMPULSYWNE</a:t>
            </a:r>
            <a:br>
              <a:rPr lang="pl-PL" dirty="0" smtClean="0"/>
            </a:br>
            <a:r>
              <a:rPr lang="pl-PL" dirty="0" smtClean="0"/>
              <a:t>KUPOWANIE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2339752" y="4941168"/>
            <a:ext cx="6560234" cy="1752600"/>
          </a:xfrm>
        </p:spPr>
        <p:txBody>
          <a:bodyPr>
            <a:normAutofit fontScale="32500" lnSpcReduction="20000"/>
          </a:bodyPr>
          <a:lstStyle/>
          <a:p>
            <a:endParaRPr lang="pl-PL" dirty="0" smtClean="0"/>
          </a:p>
          <a:p>
            <a:endParaRPr lang="pl-PL" dirty="0"/>
          </a:p>
          <a:p>
            <a:endParaRPr lang="pl-PL" dirty="0" smtClean="0"/>
          </a:p>
          <a:p>
            <a:endParaRPr lang="pl-PL" dirty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/>
          </a:p>
          <a:p>
            <a:endParaRPr lang="pl-PL" dirty="0" smtClean="0"/>
          </a:p>
          <a:p>
            <a:r>
              <a:rPr lang="pl-PL" sz="6200" dirty="0" smtClean="0">
                <a:latin typeface="Times New Roman" pitchFamily="18" charset="0"/>
                <a:cs typeface="Times New Roman" pitchFamily="18" charset="0"/>
              </a:rPr>
              <a:t>mgr Marzena Serafińska</a:t>
            </a:r>
            <a:endParaRPr lang="pl-PL" sz="6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054977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1043608" y="332656"/>
            <a:ext cx="554461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l-PL" dirty="0" smtClean="0"/>
          </a:p>
          <a:p>
            <a:pPr algn="ctr"/>
            <a:r>
              <a:rPr lang="pl-PL" sz="2400" b="1" u="sng" dirty="0" smtClean="0">
                <a:latin typeface="Times New Roman" pitchFamily="18" charset="0"/>
                <a:cs typeface="Times New Roman" pitchFamily="18" charset="0"/>
              </a:rPr>
              <a:t>Typy zakupoholików.</a:t>
            </a:r>
            <a:endParaRPr lang="pl-PL" sz="24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Prostokąt 2"/>
          <p:cNvSpPr/>
          <p:nvPr/>
        </p:nvSpPr>
        <p:spPr>
          <a:xfrm>
            <a:off x="323528" y="1484784"/>
            <a:ext cx="8496944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Zakupoholik dokonujący zakupów na wyprzedażach, przecenach </a:t>
            </a:r>
          </a:p>
          <a:p>
            <a:r>
              <a:rPr lang="pl-PL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 okazyjnych aukcjach internetowych</a:t>
            </a:r>
          </a:p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– ważny jest dla niego sam akt zakupu.</a:t>
            </a:r>
          </a:p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Kupowanie podnosi jego poczucie wartości, a w przypadku zakupowych „okazji” daje poczucie „wyjątkowości” i dumy.</a:t>
            </a:r>
          </a:p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 Osoby te nie są zazwyczaj zainteresowane dalszym losem nabytych produktów.</a:t>
            </a:r>
          </a:p>
          <a:p>
            <a:r>
              <a:rPr lang="pl-PL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Zakupoholik – kolekcjoner 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– jest zainteresowany zakupem tylko wybranych produktów. Kobiety są zwykle kolekcjonerkami ubrań, biżuterii, kosmetyków; mężczyźni natomiast sprzętu muzycznego, telefonów komórkowych, innych gadżetów.</a:t>
            </a:r>
          </a:p>
          <a:p>
            <a:r>
              <a:rPr lang="pl-PL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Zakupoholik – innowator 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– osoby ogólnie goniące za nowinkami, a więc dokonujące zakupów przede wszystkim nowych, modnych i będących</a:t>
            </a:r>
          </a:p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„na topie” produktów.</a:t>
            </a:r>
            <a:endParaRPr lang="pl-PL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64481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755576" y="836713"/>
            <a:ext cx="75608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400" b="1" u="sng" dirty="0" smtClean="0">
                <a:latin typeface="Times New Roman" pitchFamily="18" charset="0"/>
                <a:cs typeface="Times New Roman" pitchFamily="18" charset="0"/>
              </a:rPr>
              <a:t>Co sprzyja wystąpieniu problemów z zakupami?</a:t>
            </a:r>
            <a:endParaRPr lang="pl-PL" sz="24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Prostokąt 2"/>
          <p:cNvSpPr/>
          <p:nvPr/>
        </p:nvSpPr>
        <p:spPr>
          <a:xfrm>
            <a:off x="683568" y="1844825"/>
            <a:ext cx="617443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0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Czynniki ryzyka o charakterze społeczno-kulturowym:</a:t>
            </a:r>
            <a:endParaRPr lang="pl-PL" sz="2000" b="1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Prostokąt 3"/>
          <p:cNvSpPr/>
          <p:nvPr/>
        </p:nvSpPr>
        <p:spPr>
          <a:xfrm>
            <a:off x="323528" y="2551837"/>
            <a:ext cx="770485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- wszechobecna zachęta do nabywania dóbr (reklamy, promocje),</a:t>
            </a:r>
          </a:p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- powszechne w przekazach reklamowych traktowanie posiadania dóbr     jako środka do osiągnięcia szczęścia, szacunku, pozycji  i akceptacji społecznej.</a:t>
            </a:r>
            <a:endParaRPr lang="pl-PL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814546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827584" y="764705"/>
            <a:ext cx="741682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0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Czynniki ryzyka mające źródło w doświadczeniach osobistych:</a:t>
            </a:r>
            <a:endParaRPr lang="pl-PL" sz="2000" b="1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Prostokąt 2"/>
          <p:cNvSpPr/>
          <p:nvPr/>
        </p:nvSpPr>
        <p:spPr>
          <a:xfrm>
            <a:off x="323528" y="1628800"/>
            <a:ext cx="864096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- znaczące wahania materialnego poziomu życia – doświadczanie na przemian swobody i ograniczeń finansowych,</a:t>
            </a:r>
          </a:p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- doświadczenie niedostatku, ograniczeń finansowych w dzieciństwie</a:t>
            </a:r>
          </a:p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 i poczucia niższości wobec kolegów,</a:t>
            </a:r>
          </a:p>
          <a:p>
            <a:r>
              <a:rPr lang="pl-PL" sz="2000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 wychowanie w poczuciu, że kupowanie przedmiotów zbytku (niebędących</a:t>
            </a:r>
          </a:p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 artykułami pierwszej potrzeby) jest szczególnym i rzadkim wydarzeniem</a:t>
            </a:r>
          </a:p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 w życiu rodziny bądź nagrodą, na którą należy zasłużyć,</a:t>
            </a:r>
          </a:p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- doświadczenie w dzieciństwie okazywania uczuć poprzez obdarowywanie</a:t>
            </a:r>
          </a:p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 przedmiotami (przedmioty zastępują uczucia albo są ich oznaką).</a:t>
            </a:r>
            <a:endParaRPr lang="pl-PL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183949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755576" y="908721"/>
            <a:ext cx="610242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0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Czynniki ryzyka o charakterze osobowościowym:</a:t>
            </a:r>
            <a:endParaRPr lang="pl-PL" sz="2000" b="1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Prostokąt 2"/>
          <p:cNvSpPr/>
          <p:nvPr/>
        </p:nvSpPr>
        <p:spPr>
          <a:xfrm>
            <a:off x="467544" y="1720840"/>
            <a:ext cx="792088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- niska samoocena,</a:t>
            </a:r>
          </a:p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- silna potrzeba aprobaty ze strony innych ludzi,</a:t>
            </a:r>
          </a:p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- brak umiejętności radzenia sobie z frustracją, napięciem, emocjami </a:t>
            </a:r>
          </a:p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i stresem,</a:t>
            </a:r>
          </a:p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-  skłonność do rywalizacji i zazdrości o przedmioty posiadane przez innych,</a:t>
            </a:r>
          </a:p>
          <a:p>
            <a:r>
              <a:rPr lang="pl-PL" sz="2000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 postawa materialistyczna, skłonność do oceniania innych przez pryzmat posiadanych dóbr.</a:t>
            </a:r>
            <a:endParaRPr lang="pl-PL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401779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107504" y="116633"/>
            <a:ext cx="7920880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pl-PL" sz="2000" b="1" u="sng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pl-PL" sz="2400" b="1" u="sng" dirty="0" smtClean="0">
                <a:latin typeface="Times New Roman" pitchFamily="18" charset="0"/>
                <a:cs typeface="Times New Roman" pitchFamily="18" charset="0"/>
              </a:rPr>
              <a:t>Co zrobić, gdy mam problem</a:t>
            </a:r>
          </a:p>
          <a:p>
            <a:pPr algn="ctr"/>
            <a:r>
              <a:rPr lang="pl-PL" sz="2400" b="1" u="sng" dirty="0" smtClean="0">
                <a:latin typeface="Times New Roman" pitchFamily="18" charset="0"/>
                <a:cs typeface="Times New Roman" pitchFamily="18" charset="0"/>
              </a:rPr>
              <a:t>z kompulsywnym kupowaniem?</a:t>
            </a:r>
            <a:endParaRPr lang="pl-PL" sz="24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Prostokąt 2"/>
          <p:cNvSpPr/>
          <p:nvPr/>
        </p:nvSpPr>
        <p:spPr>
          <a:xfrm>
            <a:off x="683568" y="1268760"/>
            <a:ext cx="7704856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l-PL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pl-PL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Wsparcie osób z zewnątrz i ich pomoc w rozwiązaniu Twoich problemów może być dla Ciebie niezbędne. </a:t>
            </a:r>
          </a:p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Zacznij od tego, żeby poszukać osoby dorosłej, której ufasz, z którą się dobrze czujesz i z którą możesz porozmawiać o swoich problemach.</a:t>
            </a:r>
          </a:p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Może to być na przykład ktoś z Twojej rodziny, psycholog czy osoba dyżurująca w telefonie zaufania. </a:t>
            </a:r>
          </a:p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Wspólnie z nią porozmawiaj o tym, co możesz zrobić, żeby uporać się ze swoimi kłopotami.</a:t>
            </a:r>
          </a:p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Możesz poprosić ją również o pomoc w poszukaniu odpowiedniego specjalisty. </a:t>
            </a:r>
          </a:p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Specjalista jest osobą zawodowo przygotowaną do pomocy osobom </a:t>
            </a:r>
          </a:p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z takimi problemami jak Twoje.</a:t>
            </a:r>
            <a:endParaRPr lang="pl-PL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369198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395536" y="751344"/>
            <a:ext cx="8064896" cy="446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2400" b="1" u="sng" dirty="0" smtClean="0">
                <a:latin typeface="Times New Roman" pitchFamily="18" charset="0"/>
                <a:cs typeface="Times New Roman" pitchFamily="18" charset="0"/>
              </a:rPr>
              <a:t>Zakupoholizm – jak go leczyć?</a:t>
            </a:r>
          </a:p>
          <a:p>
            <a:endParaRPr lang="pl-PL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pl-PL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Przede wszystkim należy spróbować ograniczyć ilość wydawanych niepotrzebnie pieniędzy poprzez sporządzanie listy zakupów.</a:t>
            </a:r>
          </a:p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Dobrym sposobem jest również wybieranie się po sprawunki z innymi osobami lub założenie maksymalnej kwoty, jaką osoba uzależniona może przeznaczyć na kupno dóbr materialnych. </a:t>
            </a:r>
          </a:p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Jeśli jednak proste sposoby zawodzą, zakupoholizm powinien być leczony pod opieką specjalisty, który postawi diagnozę oraz dobierze indywidualną metodę leczenia. </a:t>
            </a:r>
          </a:p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Opiera się ona głównie na terapii poznawczo-behawioralnej, która pomoże zniwelować problem. W leczeniu zakupoholizmu nie stosuje się leczenia farmakologicznego.</a:t>
            </a:r>
            <a:endParaRPr lang="pl-PL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198414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467544" y="836712"/>
            <a:ext cx="639045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Źródło:</a:t>
            </a:r>
          </a:p>
          <a:p>
            <a:endParaRPr lang="pl-PL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   Kompulsywne kupowanie</a:t>
            </a:r>
          </a:p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Prostokąt 3"/>
          <p:cNvSpPr/>
          <p:nvPr/>
        </p:nvSpPr>
        <p:spPr>
          <a:xfrm>
            <a:off x="683568" y="1483043"/>
            <a:ext cx="648072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l-PL" dirty="0">
              <a:latin typeface="Times New Roman" pitchFamily="18" charset="0"/>
              <a:cs typeface="Times New Roman" pitchFamily="18" charset="0"/>
            </a:endParaRPr>
          </a:p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Kompendium wiedzy dla uczniów szkół ponadgimnazjalnych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Opracowanie: Kinga Kaczmarek, Karolina Van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Laere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Prostokąt 6"/>
          <p:cNvSpPr/>
          <p:nvPr/>
        </p:nvSpPr>
        <p:spPr>
          <a:xfrm>
            <a:off x="683568" y="2636912"/>
            <a:ext cx="777686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ETOH Fundacja Rozwoju Profilaktyki, Edukacji i Terapii Problemów Alkoholowych. Warszawa 2013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Prostokąt 8"/>
          <p:cNvSpPr/>
          <p:nvPr/>
        </p:nvSpPr>
        <p:spPr>
          <a:xfrm>
            <a:off x="467544" y="3717032"/>
            <a:ext cx="777686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https://www.medonet.pl/zdrowie,zakupoholizm-to-choroba--podloze-i-przyczyny--objawy--leczenie,artykul,1731753.html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099285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229816" y="548680"/>
            <a:ext cx="813690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l-PL" sz="2000" dirty="0">
              <a:latin typeface="Times New Roman" pitchFamily="18" charset="0"/>
              <a:cs typeface="Times New Roman" pitchFamily="18" charset="0"/>
            </a:endParaRPr>
          </a:p>
          <a:p>
            <a:endParaRPr lang="pl-PL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Dzisiejsza kultura skoncentrowana jest wokół konsumpcji różnych dóbr materialnych. </a:t>
            </a:r>
          </a:p>
          <a:p>
            <a:r>
              <a:rPr lang="pl-PL" sz="2000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eklamy utwierdzają nas w przekonaniu, że nadążanie za nowymi trendami, posiadanie wielu przedmiotów gwarantują sukces i szczęście w życiu. </a:t>
            </a:r>
          </a:p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Atrakcyjne modelki, przystojni aktorzy zachęcają nas do zakupu gadżetu obiecując powodzenie i przyjemność już zaraz po zakupie reklamowanego produktu.</a:t>
            </a:r>
            <a:endParaRPr lang="pl-PL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Prostokąt 2"/>
          <p:cNvSpPr/>
          <p:nvPr/>
        </p:nvSpPr>
        <p:spPr>
          <a:xfrm>
            <a:off x="251520" y="3447442"/>
            <a:ext cx="8568952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Przedstawiają nam „idealny” świat, oddziałując na nasze pragnienia i fantazje. </a:t>
            </a:r>
          </a:p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Dobra materialne zaczynają być przez nas kojarzone ze szczęściem i satysfakcją. </a:t>
            </a:r>
          </a:p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W takich okolicznościach możemy ulegać przekonaniu, że nie własna praca, rozwój, wytrwałe dążenie do realizacji celów doprowadza do poczucia spełnienia w życiu, a stan posiadania czy ów magiczny zakup. </a:t>
            </a:r>
          </a:p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W pewnych sytuacjach życie człowieka może zostać zdominowane przez chęć posiadania oraz czynność, która do tego stanu doprowadza – </a:t>
            </a:r>
            <a:r>
              <a:rPr lang="pl-PL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kupowanie. </a:t>
            </a:r>
            <a:endParaRPr lang="pl-PL" sz="2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265011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>
            <a:off x="323528" y="476672"/>
            <a:ext cx="8136904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Życie stawia przed człowiekiem wiele wymagań, które wiążą</a:t>
            </a:r>
          </a:p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się z koniecznością pokonywania różnych trudności i przeżywaniem niekiedy nawet bardzo przykrych czy bolesnych uczuć.</a:t>
            </a:r>
          </a:p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Całkowite unikanie negatywnych emocji i stresu nie jest zatem możliwe. Czasami jednak, kiedy trudno unieść takie emocje, szukamy sposobów poradzenia sobie, które przynoszą natychmiastową ulgę.</a:t>
            </a:r>
          </a:p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Jednym z nich jest </a:t>
            </a:r>
            <a:r>
              <a:rPr lang="pl-PL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kompulsywne kupowanie. </a:t>
            </a:r>
            <a:endParaRPr lang="pl-PL" sz="2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Prostokąt 3"/>
          <p:cNvSpPr/>
          <p:nvPr/>
        </p:nvSpPr>
        <p:spPr>
          <a:xfrm>
            <a:off x="323528" y="2723440"/>
            <a:ext cx="8424936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Pozwala ono na krótko odcinać się od trudnych przeżyć. </a:t>
            </a:r>
          </a:p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Jeżeli robieniem zakupów poprawiamy sobie nastój od czasu do czasu, nie</a:t>
            </a:r>
          </a:p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ma w tym nic szkodliwego. </a:t>
            </a:r>
          </a:p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Natomiast jeśli przeradza się to w nawykowy sposób radzenia sobie </a:t>
            </a:r>
          </a:p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z problemami, to wpadamy w samonapędzające się koło uzależnienia. </a:t>
            </a:r>
          </a:p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Nasze samopoczucie, samoocena coraz bardziej bowiem zależne są od tego, </a:t>
            </a:r>
          </a:p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czy robimy zakupy, czy nie. </a:t>
            </a:r>
          </a:p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Zakup na moment poprawia nastrój. </a:t>
            </a:r>
          </a:p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Ale po chwili euforii nadchodzi jego spadek. </a:t>
            </a:r>
          </a:p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By poradzić sobie z frustracją człowiek, aby lepiej się poczuć, może po raz</a:t>
            </a:r>
          </a:p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kolejny sięgać po to samo zachowanie, jakim jest dokonywanie zakupów.</a:t>
            </a:r>
            <a:endParaRPr lang="pl-PL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6978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683568" y="548680"/>
            <a:ext cx="7992888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W konsekwencji im częściej robi zakupy, tym coraz bardziej zostaje przez nie zdominowany i coraz częściej doświadcza frustracji, pustki i przykrości, którą ponownie próbuje złagodzić zakupami. Koło się zamyka.</a:t>
            </a:r>
          </a:p>
          <a:p>
            <a:endParaRPr lang="pl-PL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Osoba mająca tendencje do uzależnień nie ma dostatecznych umiejętności do radzenia sobie z tymczasową frustracją związaną z brakiem zaspokojenia potrzeb. Nastawiona jest na natychmiastowe usunięcie napięcia, i tym samym, na szybkie osiągnięcie celu.</a:t>
            </a:r>
            <a:endParaRPr lang="pl-PL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27583" y="3429000"/>
            <a:ext cx="7344817" cy="25202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40123716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467544" y="751344"/>
            <a:ext cx="777686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Tak, jak w przypadku innych czynności, również dokonywanie zakupów nie stanowi zagrożenia tak długo, jak jesteśmy w stanie je kontrolować.</a:t>
            </a:r>
          </a:p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Każdy z nas doświadcza czasami przyjemności kupienia sobie czegoś, </a:t>
            </a:r>
          </a:p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co chwilowo poprawia nastrój. </a:t>
            </a:r>
          </a:p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Robienie zakupów staje się problemem kiedy tracimy nad nimi kontrolę, gdy stają się naszym głównym sposobem na radzenie sobie ze stresem, napięciem, emocjami, niezaspokojonymi potrzebami czy problemami.</a:t>
            </a:r>
          </a:p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Nie dzieje się tak od razu. </a:t>
            </a:r>
          </a:p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Uzależnienie od zakupów, tak jak każde inne uzależnienie behawioralne, rozwija się stopniowo.</a:t>
            </a:r>
          </a:p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Tym niemniej jest tak samo niebezpieczne dla nas jak każde inne i niesie za sobą dotkliwe konsekwencje.</a:t>
            </a:r>
            <a:endParaRPr lang="pl-PL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755735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323528" y="335846"/>
            <a:ext cx="8496944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Człowiek uzależniony od zakupów czuje nieodparty przymus kupowania. </a:t>
            </a:r>
          </a:p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Przed zakupem odczuwa wewnętrzne napięcie, które znika po jego dokonaniu. </a:t>
            </a:r>
          </a:p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Nie jest w stanie całkowicie kontrolować swojego kupowania. </a:t>
            </a:r>
          </a:p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Zakupoholik zwiększa ilość czasu przeznaczanego na zakupy oraz na</a:t>
            </a:r>
          </a:p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myślenie o nich. Kiedy nie może dokonać zakupów czuje się źle. </a:t>
            </a:r>
          </a:p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To skłania go do kolejnych impulsywnych zakupów. </a:t>
            </a:r>
          </a:p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Po uczuciu chwilowej ulgi, zaczyna przeżywać frustrację: smutek i poczucie</a:t>
            </a:r>
          </a:p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winy w związku z dokonanymi zakupami. </a:t>
            </a:r>
          </a:p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Mimo tego, że na tym etapie osoby uzależnione zdają sobie sprawę </a:t>
            </a:r>
          </a:p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z konsekwencji swoich działań, nie potrafią się powstrzymać od zakupów. Kupowanie staje się dla nich zachowaniem przymusowym.</a:t>
            </a:r>
            <a:endParaRPr lang="pl-PL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91680" y="3813721"/>
            <a:ext cx="4968552" cy="25782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6087922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251520" y="908720"/>
            <a:ext cx="8496944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2400" b="1" u="sng" dirty="0" smtClean="0">
                <a:latin typeface="Times New Roman" pitchFamily="18" charset="0"/>
                <a:cs typeface="Times New Roman" pitchFamily="18" charset="0"/>
              </a:rPr>
              <a:t>Objawy kompulsywnego kupowania:</a:t>
            </a:r>
          </a:p>
          <a:p>
            <a:endParaRPr lang="pl-PL" sz="2000" b="1" u="sng" dirty="0" smtClean="0">
              <a:latin typeface="Times New Roman" pitchFamily="18" charset="0"/>
              <a:cs typeface="Times New Roman" pitchFamily="18" charset="0"/>
            </a:endParaRPr>
          </a:p>
          <a:p>
            <a:endParaRPr lang="pl-PL" sz="2000" b="1" u="sng" dirty="0">
              <a:latin typeface="Times New Roman" pitchFamily="18" charset="0"/>
              <a:cs typeface="Times New Roman" pitchFamily="18" charset="0"/>
            </a:endParaRPr>
          </a:p>
          <a:p>
            <a:endParaRPr lang="pl-PL" sz="2000" b="1" u="sng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-  kupowanie i/lub wydawanie pieniędzy dla poprawy samopoczucia,</a:t>
            </a:r>
          </a:p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-  poczucie euforii podczas zakupów i/lub wydawania pieniędzy,</a:t>
            </a:r>
          </a:p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-  poczucie winy, wstydu i zakłopotania po zakupach i/lub wydaniu pieniędzy,</a:t>
            </a:r>
          </a:p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-  spędzanie wolnego czasu w galeriach handlowych,</a:t>
            </a:r>
          </a:p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-  ekscytacja na myśl o zbliżającej się wyprzedaży,</a:t>
            </a:r>
          </a:p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-  kłamstwa na temat tego, co się kupiło lub ile pieniędzy się wydało,</a:t>
            </a:r>
          </a:p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-  chowanie zakupionych produktów przed bliskimi,</a:t>
            </a:r>
          </a:p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-  kupowanie niepotrzebnych przedmiotów,</a:t>
            </a:r>
          </a:p>
          <a:p>
            <a:endParaRPr lang="pl-PL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377883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251520" y="1166843"/>
            <a:ext cx="7776864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-  kłótnie z bliskimi dotyczące zakupów i wydawanych pieniędzy,</a:t>
            </a:r>
          </a:p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- okłamywanie bliskich w sprawach związanych z zakupami,</a:t>
            </a:r>
          </a:p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- pożyczanie pieniędzy na kolejne niepotrzebne zakupy,</a:t>
            </a:r>
          </a:p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- obsesyjne myśli na temat pieniędzy,</a:t>
            </a:r>
          </a:p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- problemy z pojawieniem się długów,</a:t>
            </a:r>
          </a:p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- kupowanie produktu mimo, iż danej osoby na to nie stać,</a:t>
            </a:r>
          </a:p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- nieumiejętność wytłumaczenia powodu zakupu określonych towarów.</a:t>
            </a:r>
            <a:endParaRPr lang="pl-PL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563888" y="3717032"/>
            <a:ext cx="3168352" cy="27926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8104752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395536" y="1166843"/>
            <a:ext cx="7920880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2400" b="1" u="sng" dirty="0" smtClean="0">
                <a:latin typeface="Times New Roman" pitchFamily="18" charset="0"/>
                <a:cs typeface="Times New Roman" pitchFamily="18" charset="0"/>
              </a:rPr>
              <a:t>Cechy zakupoholika.</a:t>
            </a:r>
          </a:p>
          <a:p>
            <a:endParaRPr lang="pl-PL" sz="2000" b="1" u="sng" dirty="0" smtClean="0">
              <a:latin typeface="Times New Roman" pitchFamily="18" charset="0"/>
              <a:cs typeface="Times New Roman" pitchFamily="18" charset="0"/>
            </a:endParaRPr>
          </a:p>
          <a:p>
            <a:endParaRPr lang="pl-PL" sz="2000" b="1" u="sng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l-PL" sz="2000" dirty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est uległy wobec innych, również wobec reklam, często fantazjuje,</a:t>
            </a:r>
          </a:p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przeżywa dużo lęku, stosuje ucieczkowe strategie radzenia sobie ze stresem, ma niskie poczucie własnej wartości, nie akceptuje siebie takim, jakim jest, przywiązuje dużą wagę do posiadanych rzeczy,</a:t>
            </a:r>
          </a:p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czuje potrzebę dużych osiągnięć, ma nierealistyczne oczekiwania względem siebie, odczuwa silną potrzebę prezentowania się w dobrym</a:t>
            </a:r>
          </a:p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świetle i aprobaty ze strony innych ludzi.</a:t>
            </a:r>
            <a:endParaRPr lang="pl-PL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966647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dlewnia metali">
  <a:themeElements>
    <a:clrScheme name="Odlewnia metali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Odlewnia metali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dlewnia metali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111</TotalTime>
  <Words>1373</Words>
  <Application>Microsoft Office PowerPoint</Application>
  <PresentationFormat>Pokaz na ekranie (4:3)</PresentationFormat>
  <Paragraphs>139</Paragraphs>
  <Slides>16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16</vt:i4>
      </vt:variant>
    </vt:vector>
  </HeadingPairs>
  <TitlesOfParts>
    <vt:vector size="17" baseType="lpstr">
      <vt:lpstr>Odlewnia metali</vt:lpstr>
      <vt:lpstr>KOMPULSYWNE KUPOWANIE</vt:lpstr>
      <vt:lpstr>Slajd 2</vt:lpstr>
      <vt:lpstr>Slajd 3</vt:lpstr>
      <vt:lpstr>Slajd 4</vt:lpstr>
      <vt:lpstr>Slajd 5</vt:lpstr>
      <vt:lpstr>Slajd 6</vt:lpstr>
      <vt:lpstr>Slajd 7</vt:lpstr>
      <vt:lpstr>Slajd 8</vt:lpstr>
      <vt:lpstr>Slajd 9</vt:lpstr>
      <vt:lpstr>Slajd 10</vt:lpstr>
      <vt:lpstr>Slajd 11</vt:lpstr>
      <vt:lpstr>Slajd 12</vt:lpstr>
      <vt:lpstr>Slajd 13</vt:lpstr>
      <vt:lpstr>Slajd 14</vt:lpstr>
      <vt:lpstr>Slajd 15</vt:lpstr>
      <vt:lpstr>Slajd 16</vt:lpstr>
    </vt:vector>
  </TitlesOfParts>
  <Company>Sil-art Rycho444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Marzena</dc:creator>
  <cp:lastModifiedBy>Adax</cp:lastModifiedBy>
  <cp:revision>12</cp:revision>
  <dcterms:created xsi:type="dcterms:W3CDTF">2021-03-25T18:05:32Z</dcterms:created>
  <dcterms:modified xsi:type="dcterms:W3CDTF">2021-05-15T20:58:32Z</dcterms:modified>
</cp:coreProperties>
</file>