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5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34" autoAdjust="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CCDF-44A6-4C3F-AFF7-BA261839D07B}" type="datetimeFigureOut">
              <a:rPr lang="pl-PL" smtClean="0"/>
              <a:pPr/>
              <a:t>18.04.2021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E9F1DF-B263-46C4-8CB5-D031EF51A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CCDF-44A6-4C3F-AFF7-BA261839D07B}" type="datetimeFigureOut">
              <a:rPr lang="pl-PL" smtClean="0"/>
              <a:pPr/>
              <a:t>18.04.2021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F1DF-B263-46C4-8CB5-D031EF51A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CCDF-44A6-4C3F-AFF7-BA261839D07B}" type="datetimeFigureOut">
              <a:rPr lang="pl-PL" smtClean="0"/>
              <a:pPr/>
              <a:t>18.04.2021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F1DF-B263-46C4-8CB5-D031EF51A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CCDF-44A6-4C3F-AFF7-BA261839D07B}" type="datetimeFigureOut">
              <a:rPr lang="pl-PL" smtClean="0"/>
              <a:pPr/>
              <a:t>18.04.2021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E9F1DF-B263-46C4-8CB5-D031EF51A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CCDF-44A6-4C3F-AFF7-BA261839D07B}" type="datetimeFigureOut">
              <a:rPr lang="pl-PL" smtClean="0"/>
              <a:pPr/>
              <a:t>18.04.2021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F1DF-B263-46C4-8CB5-D031EF51A8B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CCDF-44A6-4C3F-AFF7-BA261839D07B}" type="datetimeFigureOut">
              <a:rPr lang="pl-PL" smtClean="0"/>
              <a:pPr/>
              <a:t>18.04.2021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F1DF-B263-46C4-8CB5-D031EF51A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CCDF-44A6-4C3F-AFF7-BA261839D07B}" type="datetimeFigureOut">
              <a:rPr lang="pl-PL" smtClean="0"/>
              <a:pPr/>
              <a:t>18.04.2021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5E9F1DF-B263-46C4-8CB5-D031EF51A8B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CCDF-44A6-4C3F-AFF7-BA261839D07B}" type="datetimeFigureOut">
              <a:rPr lang="pl-PL" smtClean="0"/>
              <a:pPr/>
              <a:t>18.04.2021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F1DF-B263-46C4-8CB5-D031EF51A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CCDF-44A6-4C3F-AFF7-BA261839D07B}" type="datetimeFigureOut">
              <a:rPr lang="pl-PL" smtClean="0"/>
              <a:pPr/>
              <a:t>18.04.2021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F1DF-B263-46C4-8CB5-D031EF51A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CCDF-44A6-4C3F-AFF7-BA261839D07B}" type="datetimeFigureOut">
              <a:rPr lang="pl-PL" smtClean="0"/>
              <a:pPr/>
              <a:t>18.04.2021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F1DF-B263-46C4-8CB5-D031EF51A8B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CCDF-44A6-4C3F-AFF7-BA261839D07B}" type="datetimeFigureOut">
              <a:rPr lang="pl-PL" smtClean="0"/>
              <a:pPr/>
              <a:t>18.04.2021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F1DF-B263-46C4-8CB5-D031EF51A8B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E60CCDF-44A6-4C3F-AFF7-BA261839D07B}" type="datetimeFigureOut">
              <a:rPr lang="pl-PL" smtClean="0"/>
              <a:pPr/>
              <a:t>18.04.2021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E9F1DF-B263-46C4-8CB5-D031EF51A8B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uzaleznienieodinternetu1990/_/rsrc/1360187475318/config/customLogo.gif?revision=2" TargetMode="External"/><Relationship Id="rId2" Type="http://schemas.openxmlformats.org/officeDocument/2006/relationships/hyperlink" Target="https://terapie.net.pl/mysli_i_aforyzmy.html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Uzależnienie od Internetu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1" algn="r"/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r"/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lvl="1" algn="r"/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5076056" y="5809089"/>
            <a:ext cx="3744415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pl-PL" sz="24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mgr Marzena Serafińska</a:t>
            </a:r>
          </a:p>
          <a:p>
            <a:pPr lvl="1" algn="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pl-PL" sz="24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2400" dirty="0" smtClean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gr Maria Królikowska</a:t>
            </a:r>
          </a:p>
          <a:p>
            <a:pPr lvl="1" algn="r">
              <a:spcBef>
                <a:spcPct val="20000"/>
              </a:spcBef>
              <a:buClr>
                <a:srgbClr val="F0A22E"/>
              </a:buClr>
              <a:buSzPct val="70000"/>
            </a:pPr>
            <a:endParaRPr lang="pl-PL" sz="2400" dirty="0">
              <a:solidFill>
                <a:srgbClr val="4E3B3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95536" y="692696"/>
            <a:ext cx="820891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„Nie otrzymujemy krótkiego życia, lecz je takim czynimy. </a:t>
            </a:r>
          </a:p>
          <a:p>
            <a:r>
              <a:rPr lang="pl-PL" sz="2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Nie brakuje nam czasu, lecz trwonimy go”. </a:t>
            </a:r>
          </a:p>
          <a:p>
            <a:r>
              <a:rPr lang="pl-PL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			Seneka</a:t>
            </a:r>
            <a:endParaRPr lang="pl-PL" b="1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00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1443841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u="sng" dirty="0" smtClean="0">
                <a:latin typeface="Times New Roman" pitchFamily="18" charset="0"/>
                <a:cs typeface="Times New Roman" pitchFamily="18" charset="0"/>
              </a:rPr>
              <a:t>Czynniki związane z Internetem: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-ogólnodostępność Internetu i łatwość jego użytkowania(nowe technologie, urządzenia mobilne),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możliwość zaspokajania szeregu potrzeb, m.in. społecznych (np. portale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społecznościowe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), seksualnych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cybreseks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), przynależności i osiągnięć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(np. w grach on-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anonimowość pozwalająca na ujawnianie tylko wybranych cech.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Internet daje również możliwości podszywania się pod kogoś innego lub udawania kogoś kto nie istnieje.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19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2136339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u="sng" dirty="0" smtClean="0">
                <a:latin typeface="Times New Roman" pitchFamily="18" charset="0"/>
                <a:cs typeface="Times New Roman" pitchFamily="18" charset="0"/>
              </a:rPr>
              <a:t>Czynniki związane z użytkownikiem: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nieśmiałość oraz trudności w nawiązywaniu kontaktów z ludźmi,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niskie poczucie własnej wartości,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trudności w radzeniu sobie ze stresem i z emocjami,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wiek i płeć (najbardziej narażeni na uzależnienie od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Internetusą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mężczyźni oraz osoby poniżej 18 roku życia).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769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504" y="2136339"/>
            <a:ext cx="67504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u="sng" dirty="0" smtClean="0">
                <a:latin typeface="Times New Roman" pitchFamily="18" charset="0"/>
                <a:cs typeface="Times New Roman" pitchFamily="18" charset="0"/>
              </a:rPr>
              <a:t>Co chroni przed uzależnieniem od Internetu?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wysokie i adekwatne poczucie własnej wartości,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zainteresowania i pasje,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dobre relacje z ludźmi, szczególnie w rzeczywistym świecie,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umiejętność radzenia sobie z emocjami i stresem.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004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844824"/>
            <a:ext cx="9144000" cy="501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 rot="10800000" flipV="1">
            <a:off x="179512" y="1052734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Zagrożenia związane ze stosowaniem </a:t>
            </a:r>
            <a:r>
              <a:rPr lang="pl-PL" sz="2800" b="1" dirty="0" err="1" smtClean="0">
                <a:latin typeface="Times New Roman" pitchFamily="18" charset="0"/>
                <a:cs typeface="Times New Roman" pitchFamily="18" charset="0"/>
              </a:rPr>
              <a:t>cyberprzemocy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943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404665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u="sng" dirty="0" smtClean="0">
                <a:latin typeface="Times New Roman" pitchFamily="18" charset="0"/>
                <a:cs typeface="Times New Roman" pitchFamily="18" charset="0"/>
              </a:rPr>
              <a:t>Przemoc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to wywieranie wpływu na stan wewnętrzny, zachowanie lub stan fizyczny osoby pomimo braku przyzwolenia tej osoby na taki wpływ.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Zwykle przemoc kojarzymy z przemocą fizyczną.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Jej przejawy są łatwiejsze do zauważenia gołym okiem.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 mniej destrukcyjna jest przemoc psychiczna.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Słowa, za pomocą których wywieramy niekorzystny wpływ na drugą osobę są równie bolesne.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Wpływają na jej stan wewnętrzny, myśli, zachowanie i stan fizyczny (pogorszenie stanu psychicznego i długotrwały stres wywołany np. nękaniem, obraźliwymi inwektywami, pogorsza kondycję fizyczną).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Krzywdzące, obraźliwe komentarze powodują obniżenie poczucia własnej wartości, nasilają przeżywanie takich uczuć jak lęk i smutek, izolację, prowadząc do depresji.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Niekiedy są na tyle trudne do wytrzymania, że jedynym sposobem na ucieczkę przed nimi wydaje się odebranie sobie życia.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500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404664"/>
            <a:ext cx="83529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u="sng" dirty="0" err="1" smtClean="0">
                <a:latin typeface="Times New Roman" pitchFamily="18" charset="0"/>
                <a:cs typeface="Times New Roman" pitchFamily="18" charset="0"/>
              </a:rPr>
              <a:t>Cyberprzemoc</a:t>
            </a:r>
            <a:endParaRPr lang="pl-PL" sz="2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To stosowanie przemocy psychicznej z użyciem nowych technologii, przede wszystkim Internetu i sieci telekomunikacyjnych, również telefonów komórkowych.</a:t>
            </a:r>
          </a:p>
          <a:p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Cyberprzemoc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może dotknąć wszystkich użytkowników Internetu.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cyberprzemocy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wykorzystywane są głównie smsy, poczta elektroniczna, czaty, komunikatory, strony internetowe, blogi, serwisy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społecznościowe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grupy dyskusyjne.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Sprawcy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cyberprzemocy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mają poczucie, że są anonimowi, co tylko zachęca ich do działania.</a:t>
            </a:r>
          </a:p>
          <a:p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Cyberprzemoc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przejawia się poprzez: nękanie, straszenie, obrażanie, podszywanie się, publikowanie obraźliwych komentarzy, publikowanie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 rozsyłanie ośmieszających, nieprawdziwych informacji.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Ofiara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cyberprzemocy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może zgłosić ten fakt na policję lub do prokuratury. Ważne jest przy tym, aby pamiętać o zabezpieczeniu dowodów przestępstwa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postaci elektronicznych kopii (np.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screeny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 i wydruków.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 wolno kasować żadnych wiadomości, również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sms-owych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160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557463"/>
            <a:ext cx="9144000" cy="4318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683568" y="1124744"/>
            <a:ext cx="53278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Przejawy </a:t>
            </a:r>
            <a:r>
              <a:rPr lang="pl-PL" sz="2800" b="1" dirty="0" err="1" smtClean="0">
                <a:latin typeface="Times New Roman" pitchFamily="18" charset="0"/>
                <a:cs typeface="Times New Roman" pitchFamily="18" charset="0"/>
              </a:rPr>
              <a:t>cyberprzemocy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648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2551837"/>
            <a:ext cx="87849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Happy </a:t>
            </a:r>
            <a:r>
              <a:rPr lang="pl-PL" sz="2000" b="1" dirty="0" err="1" smtClean="0">
                <a:latin typeface="Times New Roman" pitchFamily="18" charset="0"/>
                <a:cs typeface="Times New Roman" pitchFamily="18" charset="0"/>
              </a:rPr>
              <a:t>Slapping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to umieszczanie w sieci zdjęć lub filmów z ludźmi,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którzy znajdują się w trudnych dla siebie sytuacjach bez ich zgody lub nawet wbrew ich woli.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Mogą to być materiały przedstawiające sytuacje intymne, upokorzenie, ośmieszanie, przemoc itd.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369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1859340"/>
            <a:ext cx="842493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sz="2000" b="1" dirty="0" err="1" smtClean="0">
                <a:latin typeface="Times New Roman" pitchFamily="18" charset="0"/>
                <a:cs typeface="Times New Roman" pitchFamily="18" charset="0"/>
              </a:rPr>
              <a:t>Cyberstalking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to używanie Internetu i mediów elektronicznych do nękania drugiej osoby, np. poprzez pisanie za pomocą komunikatorów, wysyłanie niechcianych wiadomości e-mail, rozsyłanie korespondencji do losowych adresatów w imieniu osoby nękanej oraz wbrew jej woli, zamieszczenie komentarzy na forach internetowych.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Wiadomości mogą mieć formę pogróżek, fałszywych oskarżeń, propozycji seksualnych.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681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2274838"/>
            <a:ext cx="86409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Mowa nienawiści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to używanie języka w celu znieważenia, pomówienia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lub rozbudzenia nienawiści wobec danej osoby czy grupy społecznej, najczęściej ze względu na uprzedzenia rasowe, narodowe, płeć, orientację seksualną, światopogląd lub wyznanie.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Internet jest narzędziem, który sprzyja rozpowszechnianiu tego typu treści.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471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 rot="10800000" flipV="1">
            <a:off x="0" y="108453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Obecnie prawie każdy nastolatek ma dostęp do komputera, a za jego pośrednictwem do Internetu.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Bogactwo informacji, dostęp do wszelkich dóbr kultury masowej, rozrywki, możliwość nawiązywania kontaktów za pomocą komunikatorów i portali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społecznościowych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sprawia, iż Internet może stanowić niewyczerpane źródło wiedzy, jak i być znakomitym środkiem na stres i nudę. </a:t>
            </a: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0" y="3212977"/>
            <a:ext cx="86764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Współczesna szkoła wykorzystuje Internet w dydaktyce.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Dzieci szukają w nim informacji potrzebnych do prac domowych, uczą się obsługiwać różnego rodzaju programy, śledzą ważne wydarzenia, wypowiadają swoje opinie, korzystają  z pomocy; przynależą do portalu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społecznościowego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tak jak kiedyś należało się do harcerstwa lub innej organizacji młodzieżowej.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Dzięki wspólnym internetowym tematom nastolatki czują jedność z rówieśnikami, mogą dzielić się różnymi nowinkami, wymieniać gry, e-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booki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filmy, internetowe pomoce naukowe – tworzyć internetową wspólnotę, zostawiać w niej swój ślad. Jednak Internet, tak jak każde nowe narzędzie medialne, oprócz korzyści, stwarza pewne realne niebezpieczeństwa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955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72522"/>
            <a:ext cx="9144000" cy="5514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755576" y="260648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Zagrożenia związane z przesyłaniem treści nacechowanych seksualnie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87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260646"/>
            <a:ext cx="828092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sz="2000" b="1" dirty="0" err="1" smtClean="0">
                <a:latin typeface="Times New Roman" pitchFamily="18" charset="0"/>
                <a:cs typeface="Times New Roman" pitchFamily="18" charset="0"/>
              </a:rPr>
              <a:t>Cyberseks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lub seks komputerowy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 to nazwa używana w odniesieniu do wirtualnych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seksualnych, w trakcie których dwie lub więcej osób łączą się zdalnie poprzez sieć komputerową i wysyłają do siebie pobudzające seksualnie komunikaty, opisujące własne doznania. Może wiązać się to (ale nie musi) z masturbacją.</a:t>
            </a: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b="1" dirty="0" err="1" smtClean="0">
                <a:latin typeface="Times New Roman" pitchFamily="18" charset="0"/>
                <a:cs typeface="Times New Roman" pitchFamily="18" charset="0"/>
              </a:rPr>
              <a:t>Sexting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 przesyłanie za pomocą Internetu tekstów, zdjęć czy filmów nacechowanych seksualnie.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Przesyłanie naszych zdjęć czy filmów komuś, kto nam się podoba, z kim jesteśmy w bliskiej relacji, ale nie mamy możliwości się spotkać, może być ekscytujące. Nie mamy jednak nad tym kontroli, co stanie się z nagranymi przez nas materiałami. Nie mamy wpływu na to, że osoba, której wysyłamy coś w dobrej wierze, będzie chciała pokazać to innej osobie. Nikt nie chce myśleć, że ktoś bliski mógłby rozesłać nasze zdjęcia czy filmy innym, np. z zemsty.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Sexting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może posłużyć również do szantażowania i zastraszania przez osobę, której materiał przez nas wysłany wpadł jej w ręce.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13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144000" cy="5220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043608" y="332656"/>
            <a:ext cx="770485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Zagrożenia związane ze zjawiskiem </a:t>
            </a:r>
            <a:r>
              <a:rPr lang="pl-PL" sz="2800" b="1" dirty="0" err="1" smtClean="0">
                <a:latin typeface="Times New Roman" pitchFamily="18" charset="0"/>
                <a:cs typeface="Times New Roman" pitchFamily="18" charset="0"/>
              </a:rPr>
              <a:t>cyberseksu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184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548680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err="1" smtClean="0">
                <a:latin typeface="Times New Roman" pitchFamily="18" charset="0"/>
                <a:cs typeface="Times New Roman" pitchFamily="18" charset="0"/>
              </a:rPr>
              <a:t>Cyberprostytucja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(wirtualna prostytucja) – polega na czerpaniu korzyści materialnych w zamian za udostępnianie poprzez Internet treści erotycznych lub pornograficznych z własnym udziałem.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Mogą to być zdjęcia i filmy lub pokaz na żywo za pomocą kamerki internetowej. Służą temu szczególnie wyspecjalizowane serwisy umożliwiające transmisję video pomiędzy użytkownikami, ale również serwisy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społecznościowe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Osoba oferująca materiały może otrzymać płatności w postaci specjalnej waluty serwisu (która może być wymieniana na realne pieniądze), doładowania konta karty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pre-paid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telefonów itp.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Osoba prostytuująca się może to robić dobrowolnie lub pod przymusem (stręczycielstwo).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Wirtualna prostytucja dla osób nieletnich może się wydawać łatwym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 szybkim sposobem na zarobkowanie.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Trzeba pamiętać, że materiały wytworzone przez dzieci i młodzież mogą być wykorzystywane przez pedofilów.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Dzieci mogą być do tego zachęcane pod wpływem manipulacji ze strony osób dorosłych.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102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11560" y="1166843"/>
            <a:ext cx="748883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err="1" smtClean="0">
                <a:latin typeface="Times New Roman" pitchFamily="18" charset="0"/>
                <a:cs typeface="Times New Roman" pitchFamily="18" charset="0"/>
              </a:rPr>
              <a:t>Grooming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to uwodzenie dzieci i niepełnoletniej młodzieży przez Internet.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Groomer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stopniowo zaprzyjaźnia się i nawiązuje emocjonalną więź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 młodym Internautą, Internautką, aby zmniejszyć jego/jej opory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 seksualnie jego/ją wykorzystać.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Zdarza się również, że przestępca chce nakłonić dziecko/nastolatka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 prostytucji czy udziału w pornografii dziecięcej.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Korespondencja internetowa, która niekiedy trwa miesiącami,  może wykształcić u młodej osoby poczucie, że spotkała kogoś naprawdę wyjątkowego dla kogo sama również jest kimś wyjątkowym.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Stwarza to dla przestępcy korzystną sytuację, w której młoda osoba poddaje się manipulacjom zmierzającym do seksualnego wykorzystania.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785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751344"/>
            <a:ext cx="846043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Podstawowe zasady bezpieczeństwa</a:t>
            </a:r>
          </a:p>
          <a:p>
            <a:endParaRPr lang="pl-PL" dirty="0" smtClean="0"/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✔ Nie podawaj informacji osobistych (e-mail, numer telefonu, hasło) podczas rozmów z nieznajomymi lub publikowania swoich wiadomości w Internecie.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✔ Zachowaj szczególną ostrożność w przypadku nawiązywania kontaktu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 nieznajomymi.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Odbieranie maili, wiadomości, otwieranie plików, zdjęć czy tekstów od ludzi, których nie znasz, może prowadzić do problemów – mogą one zawierać przykre dla Ciebie wiadomości albo wirusy.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Ktoś, kogo nie znasz, może podawać nieprawdziwe informacje o osobie.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✔ Porozmawiaj z kimś zaufanym, jeżeli ktoś lub coś sprawia, że czujesz się nieswojo lub jeżeli Ty lub ktoś, kogo znasz doświadcza przykrości on-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80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548680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✔ Zanim zamieścisz cokolwiek w Internecie pamiętaj, że zawsze zostanie po tym ślad. Z chwilą zmieszczenia wpisu/obrazu/nagrania itp., tracisz nad tym kontrolę.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✔ Dowiedz się, gdzie możesz szukać pomocy: jak możesz zablokować dostęp osobom, które sprawiają Ci przykrość.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Powiedz o tym zaufanej osobie dorosłej.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✔ Nie poddawaj się presji, jeżeli ktoś namawia Cię do czegoś, do czego nie masz przekonania.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Kiedy naciśniesz „wyślij” nie można już tego cofnąć.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✔ Korzystaj z możliwości blokowania: naucz się blokować lub zgłosić jako nadużycie działalność kogoś, kto przekracza Twoje granice i sprawia Ci przykrość.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✔ Dowiedz się, jak prowadzić dokumentację materiałów lub treści, które Twoim zdaniem mogą być przejawem wcześniej wymienionych zagrożeń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cyberprzemocy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groomingu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cyberstalkingu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czy happy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slappingu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Jeżeli nie wiesz, zapytaj osoby dorosłej, konsultanta dyżurującego w telefonie zaufania, usługodawcę, który dostarcza Ci Internet.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Sprawdź w witrynie usługodawcy, gdzie należy zgłaszać przypadki nadużyć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559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2967335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Podstawowe wskazówki dotyczące bezpiecznego korzystania z portali </a:t>
            </a:r>
            <a:r>
              <a:rPr lang="pl-PL" sz="2800" b="1" dirty="0" err="1" smtClean="0">
                <a:latin typeface="Times New Roman" pitchFamily="18" charset="0"/>
                <a:cs typeface="Times New Roman" pitchFamily="18" charset="0"/>
              </a:rPr>
              <a:t>społecznościowych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07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71600" y="1124745"/>
            <a:ext cx="7704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• Grono przyjaciół i znajomych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Rozważ, kogo chcesz zaakceptować lub zaprosić do znajomych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sieciach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społecznościowych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Gdy zaakceptujesz kogoś jako przyjaciela będzie on w stanie zobaczyć dużo więcej informacji o Tobie, aniżeli inni użytkownicy.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Ważne jest, aby zawsze pamiętać, że niektórzy ludzie mogą kłamać na temat tego, kim są.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Pamiętaj, że większość serwisów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społecznościowych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ma narzędzia, które pomogą Ci zablokować lub usunąć osobę, która wysyła Ci obraźliwe, niechciane lub przykre wiadomości.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56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2136338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• Prywatność.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Większość serwisów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społecznościowych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jest wyposażona w narzędzia dla ochrony prywatności.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To naprawdę ważne, aby sprawdzić ustawienia prywatności, na przykład po to, aby upewnić się, kto może zobaczyć zawartość Twojego profilu. Najlepiej zmienić ustawienia tak, aby do informacji o Tobie mieli dostęp tylko znajomi.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329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 rot="10800000" flipV="1">
            <a:off x="323528" y="548680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Objawy charakterystyczne dla zespołu uzależnienia od Internetu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2471738"/>
            <a:ext cx="9144000" cy="438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5036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1196752"/>
            <a:ext cx="89644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• Zdjęcia.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Twoje zdjęcie profilowe to Twoja wizytówka.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Przemyśl dokładnie wybór zdjęcia, które zdecydujesz się udostępnić on-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Najlepiej, aby nie zawierało dodatkowych informacji o Tobie (np. nie publikuj zdjęcia w tle z budynkiem szkoły, do której uczęszczasz). Pamiętaj, że zdjęcia mogą być łatwo kopiowane i wykorzystywane w innym miejscu.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959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1028343"/>
            <a:ext cx="74888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• Raportowanie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Jeżeli dotrą do Ciebie przykre treści odnoszące się do Ciebie, nie kasuj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ichi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zgłoś to!!!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Możesz zacząć od tego, że powiesz o tym zaufanej osobie dorosłej.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przypadku telefonu komórkowego zapisz wiadomość, w przypadku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cyberprzemocy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stosowanej w Internecie zapisz lub zrób zdjęcia ekranu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screeny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Bardzo często z obawy, że osoba dorosła zabroni nam korzystania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 Internetu młodzież nie zgłasza faktu, że stała się ofiarą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cyberprzemocy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 portalach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społecznościowych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jedną z form reagowania na przykre sytuacje, które dotyczą nas bezpośrednio lub kogoś z naszych znajomych jest funkcja „zgłoś nadużycie” – dzięki temu administrator portalu będzie mógł podjąć stosowną interwencję.</a:t>
            </a: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081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 rot="10800000" flipV="1">
            <a:off x="389286" y="699561"/>
            <a:ext cx="7606409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Zdążyć na czas</a:t>
            </a:r>
          </a:p>
          <a:p>
            <a:pPr algn="ctr"/>
            <a:endParaRPr lang="pl-PL" sz="28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Uzależnienie od czynności nie pojawia się nagle.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Jest to proces, który ma swoje fazy.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Mają one swoją specyfikę z uwagi na czynność, od której dana osoba jest uzależniona.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89286" y="2884776"/>
            <a:ext cx="76064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Rozpoznanie u nastolatka uzależnienia od czynności nie jest łatwe.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 pierwsze dlatego, że często są one wpisane w jego codzienną aktywność i trudno dostrzec niepokojące objawy.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 drugie – zwykle zaprzecza on swoim nałogowym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zachowaniom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mimo oczywistych faktów.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751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</a:t>
            </a:r>
            <a:r>
              <a:rPr lang="pl-PL" cap="none" dirty="0" smtClean="0"/>
              <a:t>ródła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107504" y="2060848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BEZPIECZNIE W INTERNECIE- Opracowanie: Kinga Kaczmarek, Karolina Van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Laere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Wydawca: ETOH Fundacja Rozwoju Profilaktyki, Edukacji i Terapii Problemów Alkoholowych.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UZALEŻNIENIA BEHAWIORALNE. RODZAJE ORAZ SKALA ZJAWISKA. SYGNAŁY OSTRZEGAWCZE I SKUTKI- Opracowanie: Janina  Węgrzecka-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Giluń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Wydawca: ETOH Fundacja Rozwoju Profilaktyki, Edukacji i Terapii Problemów Alkoholowych.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Miesięcznik Remedium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Profilaktyka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ryzykownych i promocja zdrowia psychicznego.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https://terapie.net.pl/mysli_i_aforyzmy.html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>
                <a:latin typeface="Times New Roman" pitchFamily="18" charset="0"/>
                <a:cs typeface="Times New Roman" pitchFamily="18" charset="0"/>
                <a:hlinkClick r:id="rId3"/>
              </a:rPr>
              <a:t>https://sites.google.com/site/uzaleznienieodinternetu1990/_/</a:t>
            </a:r>
            <a:r>
              <a:rPr lang="pl-PL" dirty="0" smtClean="0">
                <a:latin typeface="Times New Roman" pitchFamily="18" charset="0"/>
                <a:cs typeface="Times New Roman" pitchFamily="18" charset="0"/>
                <a:hlinkClick r:id="rId3"/>
              </a:rPr>
              <a:t>rsrc/1360187475318/config/customLogo.gif?revision=2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05265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836712"/>
            <a:ext cx="80648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u="sng" dirty="0" smtClean="0">
                <a:latin typeface="Times New Roman" pitchFamily="18" charset="0"/>
                <a:cs typeface="Times New Roman" pitchFamily="18" charset="0"/>
              </a:rPr>
              <a:t>Zespół uzależnienia od Internetu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rozpoznaje się wtedy, gdy w okresie ostatniego roku stwierdzono obecność co najmniej trzech z poniższych objawów: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silna potrzeba lub poczucie przymusu korzystania z Internetu,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- przekonanie o trudności w kontrolowaniu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związanych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 Internetem (np. kłopoty z powstrzymywaniem się od korzystania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 Internetu oraz brak kontroli nad ilością czasu spędzanego w sieci),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-występowanie niepokoju, rozdrażnienia czy gorszego samopoczucia przy próbach przerwania lub ograniczenia korzystania z Internetu oraz ustępowanie tych stanów z chwilą powrotu do sieci,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spędzanie coraz większej ilości czasu w Internecie –rozwój tzw. tolerancji (patrz poniżej),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-postępujące zaniedbywanie alternatywnych źródeł przyjemności lub dotychczasowych zainteresowań na rzecz Internetu,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-korzystanie z Internetu pomimo szkodliwych następstw (fizycznych, psychicznych i społecznych), mających związek ze spędzaniem czasu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Internecie.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52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 rot="10800000" flipV="1">
            <a:off x="395536" y="398493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Fazy uzależnienia od Internetu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471738"/>
            <a:ext cx="9144000" cy="438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3098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751344"/>
            <a:ext cx="80648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u="sng" dirty="0" smtClean="0">
                <a:latin typeface="Times New Roman" pitchFamily="18" charset="0"/>
                <a:cs typeface="Times New Roman" pitchFamily="18" charset="0"/>
              </a:rPr>
              <a:t>Faza I 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Użytkownik korzysta z Internetu okazjonalnie, przede wszystkim służy mu on do pracy i nauki oraz poszukiwania potrzebnych informacji.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Internet na tym etapie pełni również rolę jednej z wielu dostępnych form rozrywki.</a:t>
            </a:r>
          </a:p>
          <a:p>
            <a:r>
              <a:rPr lang="pl-PL" sz="2000" u="sng" dirty="0" smtClean="0">
                <a:latin typeface="Times New Roman" pitchFamily="18" charset="0"/>
                <a:cs typeface="Times New Roman" pitchFamily="18" charset="0"/>
              </a:rPr>
              <a:t>Faza II.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Użytkownik coraz częściej odczuwa potrzebę korzystania z sieci i w efekcie spędza coraz więcej czasu przed komputerem.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Osoba znajdująca się w II fazie uzależniania się od Internetu jest coraz bardziej zaabsorbowana tym, co się dzieje w sieci i przeżywa dyskomfort,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 nawet przygnębienie, kiedy nie ma do niej dostępu.</a:t>
            </a:r>
          </a:p>
          <a:p>
            <a:r>
              <a:rPr lang="pl-PL" sz="2000" u="sng" dirty="0" smtClean="0">
                <a:latin typeface="Times New Roman" pitchFamily="18" charset="0"/>
                <a:cs typeface="Times New Roman" pitchFamily="18" charset="0"/>
              </a:rPr>
              <a:t>Faza III.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Internet zabiera coraz więcej miejsca i czasu.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Staje się centrum, wokół którego ogniskuje się życie użytkownika.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Inne aktywności, rozrywki, obowiązki, kontakty z ludźmi tracą na znaczeniu.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695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 rot="10800000" flipV="1">
            <a:off x="467544" y="404663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Wybrane skutki nałogowego korzystania </a:t>
            </a:r>
          </a:p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z Internetu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420888"/>
            <a:ext cx="9144000" cy="4437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2613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612845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u="sng" dirty="0" smtClean="0">
                <a:latin typeface="Times New Roman" pitchFamily="18" charset="0"/>
                <a:cs typeface="Times New Roman" pitchFamily="18" charset="0"/>
              </a:rPr>
              <a:t>Konsekwencje zdrowotne: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pogorszenie lub nasilenie objawów już istniejących problemów psychicznych (np. zaburzeń lękowych, fobii, depresji),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pogorszenie nastroju (doświadczenie niepokoju, lęku) prowadzące nawet do depresji,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podatność na infekcje (osłabienie odporności),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bezsenność,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nadpobudliwość,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przewlekłe bóle w okolicy szyi, pleców, ramion, przedramion, przegubów i dłoni będące objawami zespołu urazów, wynikających z chronicznego przeciążenia,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tzw. „padaczka ekranowa” czyli zaburzenia neurologiczne wywołane przez szybko zmieniające się bodźce świetlne, emitowane przez ekran komputera; mogą one naruszać właściwe funkcjonowanie pracy mózgu.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2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 rot="10800000" flipV="1">
            <a:off x="539552" y="332656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800" dirty="0" smtClean="0"/>
          </a:p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Czynniki sprzyjające rozwojowi uzależnienia </a:t>
            </a:r>
          </a:p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od Internetu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471738"/>
            <a:ext cx="9144000" cy="438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1263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139</TotalTime>
  <Words>2380</Words>
  <Application>Microsoft Office PowerPoint</Application>
  <PresentationFormat>Pokaz na ekranie (4:3)</PresentationFormat>
  <Paragraphs>173</Paragraphs>
  <Slides>33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Wędrówka</vt:lpstr>
      <vt:lpstr>Uzależnienie od Internetu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Źródła:</vt:lpstr>
    </vt:vector>
  </TitlesOfParts>
  <Company>Sil-art Rycho444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Marzena</dc:creator>
  <cp:lastModifiedBy>Adax</cp:lastModifiedBy>
  <cp:revision>16</cp:revision>
  <dcterms:created xsi:type="dcterms:W3CDTF">2021-01-31T12:25:50Z</dcterms:created>
  <dcterms:modified xsi:type="dcterms:W3CDTF">2021-04-18T08:51:42Z</dcterms:modified>
</cp:coreProperties>
</file>