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3" r:id="rId5"/>
    <p:sldId id="274" r:id="rId6"/>
    <p:sldId id="275" r:id="rId7"/>
    <p:sldId id="267" r:id="rId8"/>
    <p:sldId id="271" r:id="rId9"/>
    <p:sldId id="269" r:id="rId10"/>
    <p:sldId id="259" r:id="rId11"/>
    <p:sldId id="261" r:id="rId12"/>
    <p:sldId id="262" r:id="rId13"/>
    <p:sldId id="263" r:id="rId14"/>
    <p:sldId id="264" r:id="rId15"/>
    <p:sldId id="266" r:id="rId16"/>
    <p:sldId id="270" r:id="rId17"/>
    <p:sldId id="265" r:id="rId1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2A620-9FF8-4B2F-8774-C898DC845738}" type="datetimeFigureOut">
              <a:rPr lang="pl-PL" smtClean="0"/>
              <a:pPr/>
              <a:t>2021-02-12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91DBA-197F-4A54-BF6C-C0ACBF22750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822658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2A620-9FF8-4B2F-8774-C898DC845738}" type="datetimeFigureOut">
              <a:rPr lang="pl-PL" smtClean="0"/>
              <a:pPr/>
              <a:t>2021-02-12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91DBA-197F-4A54-BF6C-C0ACBF22750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694095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2A620-9FF8-4B2F-8774-C898DC845738}" type="datetimeFigureOut">
              <a:rPr lang="pl-PL" smtClean="0"/>
              <a:pPr/>
              <a:t>2021-02-12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91DBA-197F-4A54-BF6C-C0ACBF22750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37076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2A620-9FF8-4B2F-8774-C898DC845738}" type="datetimeFigureOut">
              <a:rPr lang="pl-PL" smtClean="0"/>
              <a:pPr/>
              <a:t>2021-02-12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91DBA-197F-4A54-BF6C-C0ACBF22750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235411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2A620-9FF8-4B2F-8774-C898DC845738}" type="datetimeFigureOut">
              <a:rPr lang="pl-PL" smtClean="0"/>
              <a:pPr/>
              <a:t>2021-02-12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91DBA-197F-4A54-BF6C-C0ACBF22750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09033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2A620-9FF8-4B2F-8774-C898DC845738}" type="datetimeFigureOut">
              <a:rPr lang="pl-PL" smtClean="0"/>
              <a:pPr/>
              <a:t>2021-02-12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91DBA-197F-4A54-BF6C-C0ACBF22750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733194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2A620-9FF8-4B2F-8774-C898DC845738}" type="datetimeFigureOut">
              <a:rPr lang="pl-PL" smtClean="0"/>
              <a:pPr/>
              <a:t>2021-02-12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91DBA-197F-4A54-BF6C-C0ACBF22750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813494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2A620-9FF8-4B2F-8774-C898DC845738}" type="datetimeFigureOut">
              <a:rPr lang="pl-PL" smtClean="0"/>
              <a:pPr/>
              <a:t>2021-02-12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91DBA-197F-4A54-BF6C-C0ACBF22750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624072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2A620-9FF8-4B2F-8774-C898DC845738}" type="datetimeFigureOut">
              <a:rPr lang="pl-PL" smtClean="0"/>
              <a:pPr/>
              <a:t>2021-02-12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91DBA-197F-4A54-BF6C-C0ACBF22750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46208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2A620-9FF8-4B2F-8774-C898DC845738}" type="datetimeFigureOut">
              <a:rPr lang="pl-PL" smtClean="0"/>
              <a:pPr/>
              <a:t>2021-02-12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91DBA-197F-4A54-BF6C-C0ACBF22750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266490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2A620-9FF8-4B2F-8774-C898DC845738}" type="datetimeFigureOut">
              <a:rPr lang="pl-PL" smtClean="0"/>
              <a:pPr/>
              <a:t>2021-02-12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91DBA-197F-4A54-BF6C-C0ACBF22750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226395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2A620-9FF8-4B2F-8774-C898DC845738}" type="datetimeFigureOut">
              <a:rPr lang="pl-PL" smtClean="0"/>
              <a:pPr/>
              <a:t>2021-02-12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91DBA-197F-4A54-BF6C-C0ACBF22750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982832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dicover.pl/o-zdrowiu/depresja-u-dzieci-i-mlodziezy-objawy-przyczyny-i-leczenie,6585,n,192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medonet.pl/choroby-od-a-do-z/choroby-i-zaburzenia-psychiczne,depresja---objawy--leczenie--przyczyny-i-rodzaje-depresji,artykul,1597611.html" TargetMode="External"/><Relationship Id="rId5" Type="http://schemas.openxmlformats.org/officeDocument/2006/relationships/hyperlink" Target="https://forumprzeciwdepresji.pl/wp-content/uploads/nastoletnia-depresja-poradnik-dla-rodzicow.pdf" TargetMode="External"/><Relationship Id="rId4" Type="http://schemas.openxmlformats.org/officeDocument/2006/relationships/hyperlink" Target="https://wyleczdepresje.pl/depresja-mlodziencza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52536" y="0"/>
            <a:ext cx="9396536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03648" y="4725144"/>
            <a:ext cx="7056784" cy="1152128"/>
          </a:xfrm>
        </p:spPr>
        <p:txBody>
          <a:bodyPr>
            <a:normAutofit fontScale="70000" lnSpcReduction="20000"/>
          </a:bodyPr>
          <a:lstStyle/>
          <a:p>
            <a:r>
              <a:rPr lang="pl-PL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r>
              <a:rPr lang="pl-PL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pl-PL" sz="3800" dirty="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Marzena Serafińska</a:t>
            </a:r>
          </a:p>
          <a:p>
            <a:pPr algn="r"/>
            <a:r>
              <a:rPr lang="pl-PL" sz="3800" dirty="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Maria Królikowska</a:t>
            </a:r>
            <a:endParaRPr lang="pl-PL" sz="3800" dirty="0">
              <a:solidFill>
                <a:schemeClr val="bg1">
                  <a:lumMod val="6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56881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107503" y="404665"/>
            <a:ext cx="9036495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U nastolatka depresja może przejawiać się poprzez: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• drażliwość,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• częste wybuchy złości,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• wycofanie z kontaktów społecznych,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• brak zainteresowania czynnościami, które wcześniej sprawiały mu przyjemność,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• wypowiedzi na temat śmierci, bezsensu życia, braku nadziei  i planów na przyszłość,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• utratę apetytu lub przeciwnie bardzo nasilony apetyt,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• wyraźny spadek lub przyrost masy ciała,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• skargi na brak snu lub nadmierną senność,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• trudności w realizacji wymagań szkolnych.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4691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1331640" y="764704"/>
            <a:ext cx="552636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Przyczyny depresji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• czynniki dziedziczne,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• czynniki środowiskowe.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94039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1331640" y="692696"/>
            <a:ext cx="748883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Czynniki dziedziczne:</a:t>
            </a:r>
          </a:p>
          <a:p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Depresja, podobnie jak wiele innych chorób, może być w pewnym stopniu dziedziczona. Ryzyko zachorowania na depresję u osób genetycznie nią obciążonych zwiększa się na skutek niekorzystnych wydarzeń życiowych. </a:t>
            </a:r>
          </a:p>
          <a:p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86210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1504" cy="7002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107504" y="176052"/>
            <a:ext cx="903649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Niekorzystne czynniki środowiskowe:</a:t>
            </a:r>
          </a:p>
          <a:p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bejmują wszystko, co może negatywnie wpływać na nasze funkcjonowanie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i przewlekle zwiększać poziom odczuwanego stresu.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Do ważnych czynników ryzyka depresji u dzieci należą wszelkiego rodzaju trudności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i deficyty związane ze środowiskiem rodzinnym, w tym: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• zaniedbanie,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• maltretowanie,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• wykorzystanie seksualne,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• nadmiernie karząca dyscyplina (zwłaszcza ze strony matki) i wychowanie oparte na karach,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• brak poczucia bezpieczeństwa,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• wysoki poziom negatywnych emocji w rodzinie (złości, frustracji, lęku),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			• styl wychowania podkreślający negatywne 	aspekty 				rzeczywistości, rodzice niechętnie zezwalający dziecku </a:t>
            </a:r>
          </a:p>
          <a:p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		na swobodną spontaniczną zabawę							• ubóstwo, niski status socjalny rodziny.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15410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2286000" y="282883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dirty="0" smtClean="0"/>
              <a:t>:</a:t>
            </a:r>
          </a:p>
        </p:txBody>
      </p:sp>
      <p:sp>
        <p:nvSpPr>
          <p:cNvPr id="4" name="Prostokąt 3"/>
          <p:cNvSpPr/>
          <p:nvPr/>
        </p:nvSpPr>
        <p:spPr>
          <a:xfrm>
            <a:off x="107504" y="332656"/>
            <a:ext cx="892899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Co chroni dzieci i młodzież przed depresją?</a:t>
            </a:r>
          </a:p>
          <a:p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Nie jesteśmy bezbronni wobec depresji.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Istnieją czynniki, które potrafią nas efektywnie chronić, a są to m.in.: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 czynniki biologiczne, takie jak dobry stan zdrowia, regularne ćwiczenia fizyczne,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 czynniki psychologiczne – wysoki poziom inteligencji, temperament, wysokie poczucie własnej wartości, wysoka ocena własnej skuteczności, optymistyczny styl postrzegania rzeczywistości, rodzina i najbliżsi, a dokładnie związki oparte na poczuciu bezpieczeństwa, dobra komunikacja, zadowolenie rodziców z małżeństwa, elastyczna organizacja rodziny, niski poziom stresu w rodzinie, dobre warunki społeczno-ekonomiczne.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76694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251520" y="404664"/>
            <a:ext cx="871296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 leczeniu depresji, często łączy się terapię farmakologiczną z psychoterapią – warto połączyć terapię rodzinną, przy współpracy ze szkołą, z terapią indywidualną osoby chorej.</a:t>
            </a:r>
          </a:p>
          <a:p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ażne jest, by podjąć także działania psychoedukacyjne ukierunkowane na zrozumienie istoty choroby.</a:t>
            </a:r>
          </a:p>
          <a:p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Istotne jest także uświadamianie rodziców i młodych ludzi, że warto dbać o relacje w rodzinie i pomagać im we wzajemnym rozumieniu swoich problemów i opinii.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99993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92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755576" y="332656"/>
            <a:ext cx="712879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b="1" dirty="0" smtClean="0">
                <a:latin typeface="Times New Roman" pitchFamily="18" charset="0"/>
                <a:cs typeface="Times New Roman" pitchFamily="18" charset="0"/>
              </a:rPr>
              <a:t>WAŻNE SŁOWA W DEPRESJI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Kocham Cię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Jesteś dla mnie ważny/ważna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Nie zostawię Cię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Nie wiem co się z Tobą dzieje, ale chcę Ci pomóc.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13269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6602" y="0"/>
            <a:ext cx="9143999" cy="7071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179512" y="1340769"/>
            <a:ext cx="856895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err="1" smtClean="0">
                <a:hlinkClick r:id="rId3"/>
              </a:rPr>
              <a:t>Netografia</a:t>
            </a:r>
            <a:r>
              <a:rPr lang="pl-PL" dirty="0" smtClean="0">
                <a:hlinkClick r:id="rId3"/>
              </a:rPr>
              <a:t>:</a:t>
            </a:r>
            <a:endParaRPr lang="pl-PL" dirty="0">
              <a:hlinkClick r:id="rId3"/>
            </a:endParaRPr>
          </a:p>
          <a:p>
            <a:r>
              <a:rPr lang="pl-PL" dirty="0" smtClean="0">
                <a:hlinkClick r:id="rId3"/>
              </a:rPr>
              <a:t>https://www.medicover.pl/o-zdrowiu/depresja-u-dzieci-i-mlodziezy-objawy-przyczyny-i-leczenie,6585,n,192</a:t>
            </a:r>
            <a:endParaRPr lang="pl-PL" dirty="0" smtClean="0"/>
          </a:p>
          <a:p>
            <a:r>
              <a:rPr lang="pl-PL" dirty="0" smtClean="0">
                <a:hlinkClick r:id="rId4"/>
              </a:rPr>
              <a:t>https://wyleczdepresje.pl/depresja-mlodziencza/</a:t>
            </a:r>
            <a:endParaRPr lang="pl-PL" dirty="0" smtClean="0"/>
          </a:p>
          <a:p>
            <a:r>
              <a:rPr lang="pl-PL" dirty="0" smtClean="0">
                <a:hlinkClick r:id="rId5"/>
              </a:rPr>
              <a:t>https://forumprzeciwdepresji.pl/wp-content/uploads/nastoletnia-depresja-poradnik-dla-rodzicow.pdf</a:t>
            </a:r>
            <a:endParaRPr lang="pl-PL" dirty="0" smtClean="0"/>
          </a:p>
          <a:p>
            <a:r>
              <a:rPr lang="pl-PL" dirty="0" smtClean="0">
                <a:hlinkClick r:id="rId6"/>
              </a:rPr>
              <a:t>https://www.medonet.pl/choroby-od-a-do-z/choroby-i-zaburzenia-psychiczne,depresja---objawy--leczenie--przyczyny-i-rodzaje-depresji,artykul,1597611.html</a:t>
            </a:r>
            <a:endParaRPr lang="pl-PL" dirty="0" smtClean="0"/>
          </a:p>
          <a:p>
            <a:r>
              <a:rPr lang="pl-PL" dirty="0" smtClean="0"/>
              <a:t>https://www.google.com/url?sa=i&amp;url=https%3A%2F%2Fwww.superego.com.pl%2Fdepresja-kiedy-farmakoterapia-jest-potrzebna-i-co-warto-o-niej-wiedziec%2F&amp;psig=AOvVaw1ESSOoL1j5H_EqcZEkyvyz&amp;ust=1610638315654000&amp;source=images&amp;cd=vfe&amp;ved=0CAIQjRxqFwoTCLCf3Jmgme4CFQAAAAAdAAAAABAD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010547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6004" y="-4370"/>
            <a:ext cx="9180004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467544" y="692696"/>
            <a:ext cx="8136904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Epidemia wirusa SARS-CoV-2, która wywołuje chorobę COVID-19, wpłynęła na funkcjonowanie wszystkich. W wyniku wprowadzenia ograniczeń i izolacji społecznej kontakt bezpośredni często został zastąpiony kontaktem zapośredniczonym z użyciem różnorodnych komunikatorów. Epidemia trwa kolejne miesiące, wprowadzane są obecnie kolejne obostrzenia dla mieszkańców Polski i innych krajów.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574523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251520" y="476672"/>
            <a:ext cx="835292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Jedną z grup demograficznych, których życie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koronawirus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SARS-CoV-2 zmienił diametralnie, są uczniowie.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Reakcja dzieci i nastolatków na trudną sytuację zależy w dużym stopniu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od tego, jak zachowują się dorośli w ich otoczeniu.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Wsparcie dla dzieci stanowią dorośli, którzy reagując ze spokojem i pewnością, modelują oraz wzmacniają wzorzec radzenia sobie z napięciem i frustracją. Dlatego istotne jest, by opierać się na sprawdzonych informacjach dotyczących wirusa.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3069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0" y="404665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Dojrzewanie to czas szczególny w rozwoju człowieka.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Gwałtownie zmienia się ciało i psychika, przy czym zmiany te nie następują w sposób zsynchronizowany.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Na zewnątrz widzimy prawie dorosłego mężczyznę czy kobietę, ale w środku często pozostaje zagubione dziecko.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Nastolatki odbierają świat wyjątkowo intensywnie. Wszystko jest „czarne albo białe”. Emocje wirują jak w kalejdoskopie.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Młody człowiek musi odpowiedzieć sobie na wiele pytań „kim jestem?”, „kim chcę być?”, „co chcę w życiu robić?”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Musi również skonfrontować dotychczasowy obraz samego siebie z rzeczywistością. 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7218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251520" y="620688"/>
            <a:ext cx="820891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Czasami bywa to przyczyną rozczarowania, frustracji zwłaszcza wobec gwałtownego rozwoju mediów społecznościowych opartych na nieustannym porównywaniu, pokazywaniu siebie od jak najlepszej strony.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Brak perspektyw, ograniczone możliwości rozwoju związane z poziomem ekonomicznym rodziny mogą być bardzo frustrujące.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Z drugiej strony nadmiar możliwości w przypadku dzieci zdolnych, dobrze sobie radzących, nieustannie stymulowanych przez rodziców także może być bardzo obciążający. 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7889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539552" y="404664"/>
            <a:ext cx="82809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Jeśli można wybrać „wszystko” na co się zdecydować?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Jaki kierunek studiów wybrać?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 kraju czy za granicą?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Zmiany w wyglądzie, funkcjonowanie w grupie rówieśniczej,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odkrywanie swojej tożsamości seksualnej i sprawdzanie się w nowych rolach społecznych („dziewczyna” / „chłopak”) – nastolatek musi znaleźć swój sposób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na poradzenie sobie z tymi wyzwaniami.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Bywa, że jest to zadanie zbyt obciążające i dochodzi do pojawienia się pierwszego epizodu depresyjnego. 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2798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8225"/>
            <a:ext cx="925252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rostokąt 3"/>
          <p:cNvSpPr/>
          <p:nvPr/>
        </p:nvSpPr>
        <p:spPr>
          <a:xfrm>
            <a:off x="539552" y="738664"/>
            <a:ext cx="83529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Przede wszystkim trzeba zdać sobie sprawę, że depresja w rozumieniu medycznym jest chorobą i należy ją odróżnić od przejściowego przygnębienia, obniżonego nastroju czy krótkotrwałej reakcji na trudną sytuację.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Jest to coraz częściej pojawiający się problem zdrowotny.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4087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971600" y="764704"/>
            <a:ext cx="770485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epresja to choroba, która może dotknąć osoby w każdym wieku. Smutek czy dołek psychiczny, w jaki zdarza nam się wpadać od czasu do czasu to normalne elementy codziennego życia emocjonalnego.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To naturalna reakcja organizmu na niepowodzenia czy rozczarowania. Kiedy jednak uczucie pustki i rozpaczy zawładnie Tobą, nie mija i nie pozwala Ci cieszyć życiem jak dotychczas, może się okazać, że cierpisz na depresję. 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7205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835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rostokąt 2"/>
          <p:cNvSpPr/>
          <p:nvPr/>
        </p:nvSpPr>
        <p:spPr>
          <a:xfrm>
            <a:off x="683568" y="692696"/>
            <a:ext cx="78488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Pierwsze epizody i nawroty depresji u młodzieży często są poprzedzone negatywnymi wydarzeniami psychospołecznymi o charakterze straty, takimi jak np.: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– konflikt rodzinny,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– rozwód rodziców,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– choroba somatyczna,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– zerwanie z ukochaną osobą,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– utrata przyjaciela,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– brak wystarczającego wsparcia i opieki.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358070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962</Words>
  <Application>Microsoft Office PowerPoint</Application>
  <PresentationFormat>Pokaz na ekranie (4:3)</PresentationFormat>
  <Paragraphs>93</Paragraphs>
  <Slides>17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18" baseType="lpstr">
      <vt:lpstr>Motyw pakietu Office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</vt:vector>
  </TitlesOfParts>
  <Company>Sil-art Rycho444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Depresja wśród młodzieży</dc:title>
  <dc:creator>Marzena</dc:creator>
  <cp:lastModifiedBy>user</cp:lastModifiedBy>
  <cp:revision>14</cp:revision>
  <dcterms:created xsi:type="dcterms:W3CDTF">2021-01-13T13:53:54Z</dcterms:created>
  <dcterms:modified xsi:type="dcterms:W3CDTF">2021-02-12T09:07:38Z</dcterms:modified>
</cp:coreProperties>
</file>