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glb" ContentType="model/gltf.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89" r:id="rId3"/>
    <p:sldId id="306" r:id="rId4"/>
    <p:sldId id="292" r:id="rId5"/>
    <p:sldId id="293" r:id="rId6"/>
    <p:sldId id="317" r:id="rId7"/>
    <p:sldId id="258" r:id="rId8"/>
    <p:sldId id="259" r:id="rId9"/>
    <p:sldId id="284" r:id="rId10"/>
    <p:sldId id="261" r:id="rId11"/>
    <p:sldId id="267" r:id="rId12"/>
    <p:sldId id="309" r:id="rId13"/>
    <p:sldId id="276" r:id="rId14"/>
    <p:sldId id="318" r:id="rId15"/>
    <p:sldId id="277" r:id="rId16"/>
    <p:sldId id="278" r:id="rId17"/>
    <p:sldId id="269" r:id="rId18"/>
    <p:sldId id="288" r:id="rId19"/>
    <p:sldId id="280" r:id="rId20"/>
    <p:sldId id="272" r:id="rId21"/>
    <p:sldId id="304" r:id="rId22"/>
    <p:sldId id="285" r:id="rId23"/>
    <p:sldId id="300" r:id="rId24"/>
    <p:sldId id="298" r:id="rId25"/>
    <p:sldId id="302" r:id="rId26"/>
    <p:sldId id="27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yna niznik" initials="jn" lastIdx="3" clrIdx="0">
    <p:extLst>
      <p:ext uri="{19B8F6BF-5375-455C-9EA6-DF929625EA0E}">
        <p15:presenceInfo xmlns:p15="http://schemas.microsoft.com/office/powerpoint/2012/main" xmlns="" userId="ee266bfd53fb20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FF0000"/>
    <a:srgbClr val="E6E6E6"/>
    <a:srgbClr val="CC0099"/>
    <a:srgbClr val="990033"/>
    <a:srgbClr val="6600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81076" autoAdjust="0"/>
  </p:normalViewPr>
  <p:slideViewPr>
    <p:cSldViewPr snapToGrid="0">
      <p:cViewPr varScale="1">
        <p:scale>
          <a:sx n="58" d="100"/>
          <a:sy n="58" d="100"/>
        </p:scale>
        <p:origin x="-978" y="-2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FF8E6-4711-4B9C-AFAC-F5593E0E2DD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pl-PL"/>
        </a:p>
      </dgm:t>
    </dgm:pt>
    <dgm:pt modelId="{44AE7ECC-50AB-4EFF-BBA2-75922AA16283}">
      <dgm:prSet phldrT="[Tekst]" phldr="1"/>
      <dgm:spPr/>
      <dgm:t>
        <a:bodyPr/>
        <a:lstStyle/>
        <a:p>
          <a:endParaRPr lang="pl-PL" dirty="0"/>
        </a:p>
      </dgm:t>
    </dgm:pt>
    <dgm:pt modelId="{48BAAECF-9670-4D1C-A458-DDFF2FFF421F}" type="parTrans" cxnId="{A4448903-D7E1-47E6-82DF-380B6E333C41}">
      <dgm:prSet/>
      <dgm:spPr/>
      <dgm:t>
        <a:bodyPr/>
        <a:lstStyle/>
        <a:p>
          <a:endParaRPr lang="pl-PL"/>
        </a:p>
      </dgm:t>
    </dgm:pt>
    <dgm:pt modelId="{837B731D-E5C9-46A6-BBBE-318D21B7090F}" type="sibTrans" cxnId="{A4448903-D7E1-47E6-82DF-380B6E333C41}">
      <dgm:prSet/>
      <dgm:spPr/>
      <dgm:t>
        <a:bodyPr/>
        <a:lstStyle/>
        <a:p>
          <a:endParaRPr lang="pl-PL"/>
        </a:p>
      </dgm:t>
    </dgm:pt>
    <dgm:pt modelId="{6999C9E0-446F-4CE0-B816-3C8C73F6A875}">
      <dgm:prSet phldrT="[Tekst]" custT="1"/>
      <dgm:spPr/>
      <dgm:t>
        <a:bodyPr/>
        <a:lstStyle/>
        <a:p>
          <a:r>
            <a:rPr lang="pl-PL" sz="2000" b="1" dirty="0">
              <a:solidFill>
                <a:schemeClr val="accent6"/>
              </a:solidFill>
            </a:rPr>
            <a:t>Gorsze wyniki w nauce,  apatia, obniżony nastrój</a:t>
          </a:r>
        </a:p>
      </dgm:t>
    </dgm:pt>
    <dgm:pt modelId="{A0C3C907-F301-49B1-96D9-142FCE395EAA}" type="parTrans" cxnId="{B23A74B9-7086-458E-BA9A-0BF2790372ED}">
      <dgm:prSet/>
      <dgm:spPr/>
      <dgm:t>
        <a:bodyPr/>
        <a:lstStyle/>
        <a:p>
          <a:endParaRPr lang="pl-PL"/>
        </a:p>
      </dgm:t>
    </dgm:pt>
    <dgm:pt modelId="{6092D305-8ABB-4507-B38F-ABDD4A50E486}" type="sibTrans" cxnId="{B23A74B9-7086-458E-BA9A-0BF2790372ED}">
      <dgm:prSet/>
      <dgm:spPr/>
      <dgm:t>
        <a:bodyPr/>
        <a:lstStyle/>
        <a:p>
          <a:endParaRPr lang="pl-PL"/>
        </a:p>
      </dgm:t>
    </dgm:pt>
    <dgm:pt modelId="{6BAEEA5B-2853-48EA-B5EA-46B71B334D22}">
      <dgm:prSet phldrT="[Tekst]" custT="1"/>
      <dgm:spPr/>
      <dgm:t>
        <a:bodyPr/>
        <a:lstStyle/>
        <a:p>
          <a:r>
            <a:rPr lang="pl-PL" sz="2000" b="1" dirty="0">
              <a:solidFill>
                <a:schemeClr val="accent6"/>
              </a:solidFill>
            </a:rPr>
            <a:t>Agresywność</a:t>
          </a:r>
        </a:p>
      </dgm:t>
    </dgm:pt>
    <dgm:pt modelId="{8FEE41A2-EF8C-4911-9807-5758F787E00C}" type="parTrans" cxnId="{6085DCF4-44B4-4B94-8D09-F89FAB521C86}">
      <dgm:prSet/>
      <dgm:spPr/>
      <dgm:t>
        <a:bodyPr/>
        <a:lstStyle/>
        <a:p>
          <a:endParaRPr lang="pl-PL"/>
        </a:p>
      </dgm:t>
    </dgm:pt>
    <dgm:pt modelId="{17874798-F38E-43C4-8101-AEB347FBED7E}" type="sibTrans" cxnId="{6085DCF4-44B4-4B94-8D09-F89FAB521C86}">
      <dgm:prSet/>
      <dgm:spPr/>
      <dgm:t>
        <a:bodyPr/>
        <a:lstStyle/>
        <a:p>
          <a:endParaRPr lang="pl-PL"/>
        </a:p>
      </dgm:t>
    </dgm:pt>
    <dgm:pt modelId="{7D35A683-7C97-405E-91A3-C649A38692FB}">
      <dgm:prSet phldrT="[Tekst]" phldr="1"/>
      <dgm:spPr/>
      <dgm:t>
        <a:bodyPr/>
        <a:lstStyle/>
        <a:p>
          <a:endParaRPr lang="pl-PL" dirty="0"/>
        </a:p>
      </dgm:t>
    </dgm:pt>
    <dgm:pt modelId="{857040EF-F37D-4418-BFC2-108B4FCE2AC8}" type="parTrans" cxnId="{5B1C2FFA-A1A0-4202-97D1-D2BFC90B2A9F}">
      <dgm:prSet/>
      <dgm:spPr/>
      <dgm:t>
        <a:bodyPr/>
        <a:lstStyle/>
        <a:p>
          <a:endParaRPr lang="pl-PL"/>
        </a:p>
      </dgm:t>
    </dgm:pt>
    <dgm:pt modelId="{E1DCFA64-08D5-4FEC-BC24-A9936929D808}" type="sibTrans" cxnId="{5B1C2FFA-A1A0-4202-97D1-D2BFC90B2A9F}">
      <dgm:prSet/>
      <dgm:spPr/>
      <dgm:t>
        <a:bodyPr/>
        <a:lstStyle/>
        <a:p>
          <a:endParaRPr lang="pl-PL"/>
        </a:p>
      </dgm:t>
    </dgm:pt>
    <dgm:pt modelId="{780C16B1-5609-4CFB-BDAC-6760CF360967}">
      <dgm:prSet phldrT="[Tekst]" custT="1"/>
      <dgm:spPr/>
      <dgm:t>
        <a:bodyPr/>
        <a:lstStyle/>
        <a:p>
          <a:r>
            <a:rPr lang="pl-PL" sz="2000" b="1" dirty="0">
              <a:solidFill>
                <a:schemeClr val="tx1">
                  <a:lumMod val="50000"/>
                  <a:lumOff val="50000"/>
                </a:schemeClr>
              </a:solidFill>
            </a:rPr>
            <a:t>Głód może powodować depresję, przygnębienie</a:t>
          </a:r>
        </a:p>
      </dgm:t>
    </dgm:pt>
    <dgm:pt modelId="{54F99611-194D-4464-AF66-C17E6C8FAD23}" type="parTrans" cxnId="{AE987191-29E3-4517-87B9-9BA538769F07}">
      <dgm:prSet/>
      <dgm:spPr/>
      <dgm:t>
        <a:bodyPr/>
        <a:lstStyle/>
        <a:p>
          <a:endParaRPr lang="pl-PL"/>
        </a:p>
      </dgm:t>
    </dgm:pt>
    <dgm:pt modelId="{13580A88-9AE9-4F98-8719-026AF68BF5FF}" type="sibTrans" cxnId="{AE987191-29E3-4517-87B9-9BA538769F07}">
      <dgm:prSet/>
      <dgm:spPr/>
      <dgm:t>
        <a:bodyPr/>
        <a:lstStyle/>
        <a:p>
          <a:endParaRPr lang="pl-PL"/>
        </a:p>
      </dgm:t>
    </dgm:pt>
    <dgm:pt modelId="{783EFA99-9841-44B4-91BB-E8A0797676B4}">
      <dgm:prSet phldrT="[Tekst]" custT="1"/>
      <dgm:spPr/>
      <dgm:t>
        <a:bodyPr/>
        <a:lstStyle/>
        <a:p>
          <a:r>
            <a:rPr lang="pl-PL" sz="2000" b="1" dirty="0">
              <a:solidFill>
                <a:schemeClr val="tx1">
                  <a:lumMod val="50000"/>
                  <a:lumOff val="50000"/>
                </a:schemeClr>
              </a:solidFill>
            </a:rPr>
            <a:t>Dzieci cierpią na anemię i mają zahamowany wzrost z powodu niedożywienia</a:t>
          </a:r>
        </a:p>
      </dgm:t>
    </dgm:pt>
    <dgm:pt modelId="{378B13FB-55E7-4D02-8C67-AC4A420880E0}" type="parTrans" cxnId="{F6F18387-DB6D-4D5F-BBAF-BBA1FFD59EB8}">
      <dgm:prSet/>
      <dgm:spPr/>
      <dgm:t>
        <a:bodyPr/>
        <a:lstStyle/>
        <a:p>
          <a:endParaRPr lang="pl-PL"/>
        </a:p>
      </dgm:t>
    </dgm:pt>
    <dgm:pt modelId="{129E821E-11F2-43A5-8A0E-249295E1722D}" type="sibTrans" cxnId="{F6F18387-DB6D-4D5F-BBAF-BBA1FFD59EB8}">
      <dgm:prSet/>
      <dgm:spPr/>
      <dgm:t>
        <a:bodyPr/>
        <a:lstStyle/>
        <a:p>
          <a:endParaRPr lang="pl-PL"/>
        </a:p>
      </dgm:t>
    </dgm:pt>
    <dgm:pt modelId="{13340214-40B9-481B-A078-A1C140626F62}">
      <dgm:prSet phldrT="[Tekst]" phldr="1"/>
      <dgm:spPr/>
      <dgm:t>
        <a:bodyPr/>
        <a:lstStyle/>
        <a:p>
          <a:endParaRPr lang="pl-PL" dirty="0"/>
        </a:p>
      </dgm:t>
    </dgm:pt>
    <dgm:pt modelId="{F6B6B805-811A-4942-B859-533D59EA6D3D}" type="parTrans" cxnId="{90B99454-D892-4E07-B0BE-C63A50C56A4A}">
      <dgm:prSet/>
      <dgm:spPr/>
      <dgm:t>
        <a:bodyPr/>
        <a:lstStyle/>
        <a:p>
          <a:endParaRPr lang="pl-PL"/>
        </a:p>
      </dgm:t>
    </dgm:pt>
    <dgm:pt modelId="{55D24CF3-0752-443F-A9EA-0DCDD660254B}" type="sibTrans" cxnId="{90B99454-D892-4E07-B0BE-C63A50C56A4A}">
      <dgm:prSet/>
      <dgm:spPr/>
      <dgm:t>
        <a:bodyPr/>
        <a:lstStyle/>
        <a:p>
          <a:endParaRPr lang="pl-PL"/>
        </a:p>
      </dgm:t>
    </dgm:pt>
    <dgm:pt modelId="{DC7F8AD2-9CD2-4EBD-B90F-098C11C11DA2}">
      <dgm:prSet phldrT="[Tekst]" custT="1"/>
      <dgm:spPr/>
      <dgm:t>
        <a:bodyPr/>
        <a:lstStyle/>
        <a:p>
          <a:r>
            <a:rPr lang="pl-PL" sz="2000" dirty="0">
              <a:solidFill>
                <a:srgbClr val="C00000"/>
              </a:solidFill>
            </a:rPr>
            <a:t>Skutki niedożywienia mogą mieć konsekwencje na całe życie i prowadzą do przedwczesnej śmierci</a:t>
          </a:r>
        </a:p>
      </dgm:t>
    </dgm:pt>
    <dgm:pt modelId="{2D78DDDF-97BA-42A5-A061-F1E22BCB60FB}" type="parTrans" cxnId="{8234CF52-0B0F-4567-82A2-2EFA9D4CC30A}">
      <dgm:prSet/>
      <dgm:spPr/>
      <dgm:t>
        <a:bodyPr/>
        <a:lstStyle/>
        <a:p>
          <a:endParaRPr lang="pl-PL"/>
        </a:p>
      </dgm:t>
    </dgm:pt>
    <dgm:pt modelId="{868D2925-F3AC-4FF7-BC1D-6D64142D3F16}" type="sibTrans" cxnId="{8234CF52-0B0F-4567-82A2-2EFA9D4CC30A}">
      <dgm:prSet/>
      <dgm:spPr/>
      <dgm:t>
        <a:bodyPr/>
        <a:lstStyle/>
        <a:p>
          <a:endParaRPr lang="pl-PL"/>
        </a:p>
      </dgm:t>
    </dgm:pt>
    <dgm:pt modelId="{2994DA3C-9034-4585-AE7A-1ECB7904606C}">
      <dgm:prSet phldrT="[Tekst]" custT="1"/>
      <dgm:spPr/>
      <dgm:t>
        <a:bodyPr/>
        <a:lstStyle/>
        <a:p>
          <a:r>
            <a:rPr lang="pl-PL" sz="2000" b="1" dirty="0">
              <a:solidFill>
                <a:schemeClr val="accent6"/>
              </a:solidFill>
            </a:rPr>
            <a:t>Niedorozwój psychofizyczny</a:t>
          </a:r>
        </a:p>
      </dgm:t>
    </dgm:pt>
    <dgm:pt modelId="{560758EB-5D96-4054-A0CA-6E38EE0206BB}" type="parTrans" cxnId="{745AA8F1-EC4B-4797-8E67-F8134D897E53}">
      <dgm:prSet/>
      <dgm:spPr/>
      <dgm:t>
        <a:bodyPr/>
        <a:lstStyle/>
        <a:p>
          <a:endParaRPr lang="pl-PL"/>
        </a:p>
      </dgm:t>
    </dgm:pt>
    <dgm:pt modelId="{FA0E68FC-D8E7-4A1D-91E2-0855509DA58F}" type="sibTrans" cxnId="{745AA8F1-EC4B-4797-8E67-F8134D897E53}">
      <dgm:prSet/>
      <dgm:spPr/>
      <dgm:t>
        <a:bodyPr/>
        <a:lstStyle/>
        <a:p>
          <a:endParaRPr lang="pl-PL"/>
        </a:p>
      </dgm:t>
    </dgm:pt>
    <dgm:pt modelId="{9CC66586-B641-4C23-B6CC-64C4114A8CA2}">
      <dgm:prSet phldrT="[Tekst]" custT="1"/>
      <dgm:spPr/>
      <dgm:t>
        <a:bodyPr/>
        <a:lstStyle/>
        <a:p>
          <a:r>
            <a:rPr lang="pl-PL" sz="2000" dirty="0">
              <a:solidFill>
                <a:srgbClr val="C00000"/>
              </a:solidFill>
            </a:rPr>
            <a:t>Dzieci niedożywione są narażone na wykluczenie z grupy rówieśniczej</a:t>
          </a:r>
        </a:p>
      </dgm:t>
    </dgm:pt>
    <dgm:pt modelId="{E57FC38A-07ED-4E97-9E7A-22C04B89F811}" type="parTrans" cxnId="{C6065C3C-BC0F-417B-A742-1DAC055CBE69}">
      <dgm:prSet/>
      <dgm:spPr/>
      <dgm:t>
        <a:bodyPr/>
        <a:lstStyle/>
        <a:p>
          <a:endParaRPr lang="pl-PL"/>
        </a:p>
      </dgm:t>
    </dgm:pt>
    <dgm:pt modelId="{341AF72B-F532-48DB-A8AA-9B32128A884B}" type="sibTrans" cxnId="{C6065C3C-BC0F-417B-A742-1DAC055CBE69}">
      <dgm:prSet/>
      <dgm:spPr/>
      <dgm:t>
        <a:bodyPr/>
        <a:lstStyle/>
        <a:p>
          <a:endParaRPr lang="pl-PL"/>
        </a:p>
      </dgm:t>
    </dgm:pt>
    <dgm:pt modelId="{CD38424C-76BD-4E77-8D66-6A5BE543AA4A}">
      <dgm:prSet phldrT="[Tekst]" custT="1"/>
      <dgm:spPr/>
      <dgm:t>
        <a:bodyPr/>
        <a:lstStyle/>
        <a:p>
          <a:endParaRPr lang="pl-PL" sz="2000" dirty="0">
            <a:solidFill>
              <a:srgbClr val="C00000"/>
            </a:solidFill>
          </a:endParaRPr>
        </a:p>
      </dgm:t>
    </dgm:pt>
    <dgm:pt modelId="{6333822E-CD60-4B8D-968A-2EF15E0DA36C}" type="parTrans" cxnId="{86AC9EA6-19B5-46D0-8DEF-2370EE8CFF73}">
      <dgm:prSet/>
      <dgm:spPr/>
      <dgm:t>
        <a:bodyPr/>
        <a:lstStyle/>
        <a:p>
          <a:endParaRPr lang="pl-PL"/>
        </a:p>
      </dgm:t>
    </dgm:pt>
    <dgm:pt modelId="{F24793B3-D5C2-45D5-9476-528EB94F08CD}" type="sibTrans" cxnId="{86AC9EA6-19B5-46D0-8DEF-2370EE8CFF73}">
      <dgm:prSet/>
      <dgm:spPr/>
      <dgm:t>
        <a:bodyPr/>
        <a:lstStyle/>
        <a:p>
          <a:endParaRPr lang="pl-PL"/>
        </a:p>
      </dgm:t>
    </dgm:pt>
    <dgm:pt modelId="{79FB1ACD-C0CA-4159-8F01-3908931CCFCA}" type="pres">
      <dgm:prSet presAssocID="{45EFF8E6-4711-4B9C-AFAC-F5593E0E2DDD}" presName="composite" presStyleCnt="0">
        <dgm:presLayoutVars>
          <dgm:chMax val="5"/>
          <dgm:dir/>
          <dgm:animLvl val="ctr"/>
          <dgm:resizeHandles val="exact"/>
        </dgm:presLayoutVars>
      </dgm:prSet>
      <dgm:spPr/>
      <dgm:t>
        <a:bodyPr/>
        <a:lstStyle/>
        <a:p>
          <a:endParaRPr lang="pl-PL"/>
        </a:p>
      </dgm:t>
    </dgm:pt>
    <dgm:pt modelId="{070950C8-7E98-4137-B11B-62C961138BA4}" type="pres">
      <dgm:prSet presAssocID="{45EFF8E6-4711-4B9C-AFAC-F5593E0E2DDD}" presName="cycle" presStyleCnt="0"/>
      <dgm:spPr/>
    </dgm:pt>
    <dgm:pt modelId="{BAD6EC33-4090-4A01-9E5F-49240F862AFF}" type="pres">
      <dgm:prSet presAssocID="{45EFF8E6-4711-4B9C-AFAC-F5593E0E2DDD}" presName="centerShape" presStyleCnt="0"/>
      <dgm:spPr/>
    </dgm:pt>
    <dgm:pt modelId="{0AE97987-564A-4F3A-A641-239BF9B2B761}" type="pres">
      <dgm:prSet presAssocID="{45EFF8E6-4711-4B9C-AFAC-F5593E0E2DDD}" presName="connSite" presStyleLbl="node1" presStyleIdx="0" presStyleCnt="4"/>
      <dgm:spPr/>
    </dgm:pt>
    <dgm:pt modelId="{00856DC3-9CF2-4BB1-A27A-E47F0D247A01}" type="pres">
      <dgm:prSet presAssocID="{45EFF8E6-4711-4B9C-AFAC-F5593E0E2DDD}" presName="visible" presStyleLbl="node1" presStyleIdx="0" presStyleCnt="4" custScaleX="228570" custScaleY="174480"/>
      <dgm:spPr>
        <a:blipFill>
          <a:blip xmlns:r="http://schemas.openxmlformats.org/officeDocument/2006/relationships" r:embed="rId1">
            <a:extLst>
              <a:ext uri="{28A0092B-C50C-407E-A947-70E740481C1C}">
                <a14:useLocalDpi xmlns:a14="http://schemas.microsoft.com/office/drawing/2010/main" xmlns="" val="0"/>
              </a:ext>
            </a:extLst>
          </a:blip>
          <a:srcRect/>
          <a:stretch>
            <a:fillRect l="-13000" r="-13000"/>
          </a:stretch>
        </a:blipFill>
      </dgm:spPr>
    </dgm:pt>
    <dgm:pt modelId="{1AFC1FE1-5530-4A7F-802C-24E1A4D99095}" type="pres">
      <dgm:prSet presAssocID="{48BAAECF-9670-4D1C-A458-DDFF2FFF421F}" presName="Name25" presStyleLbl="parChTrans1D1" presStyleIdx="0" presStyleCnt="3"/>
      <dgm:spPr/>
      <dgm:t>
        <a:bodyPr/>
        <a:lstStyle/>
        <a:p>
          <a:endParaRPr lang="pl-PL"/>
        </a:p>
      </dgm:t>
    </dgm:pt>
    <dgm:pt modelId="{4E94B160-D441-4213-950C-A564562FCD21}" type="pres">
      <dgm:prSet presAssocID="{44AE7ECC-50AB-4EFF-BBA2-75922AA16283}" presName="node" presStyleCnt="0"/>
      <dgm:spPr/>
    </dgm:pt>
    <dgm:pt modelId="{1A04BCA7-BBD0-4E0A-8A38-B5AF6BF157F8}" type="pres">
      <dgm:prSet presAssocID="{44AE7ECC-50AB-4EFF-BBA2-75922AA16283}" presName="parentNode" presStyleLbl="node1" presStyleIdx="1" presStyleCnt="4">
        <dgm:presLayoutVars>
          <dgm:chMax val="1"/>
          <dgm:bulletEnabled val="1"/>
        </dgm:presLayoutVars>
      </dgm:prSet>
      <dgm:spPr/>
      <dgm:t>
        <a:bodyPr/>
        <a:lstStyle/>
        <a:p>
          <a:endParaRPr lang="pl-PL"/>
        </a:p>
      </dgm:t>
    </dgm:pt>
    <dgm:pt modelId="{C0359EDF-68F8-4ED3-87B3-E71D7E0859DF}" type="pres">
      <dgm:prSet presAssocID="{44AE7ECC-50AB-4EFF-BBA2-75922AA16283}" presName="childNode" presStyleLbl="revTx" presStyleIdx="0" presStyleCnt="3">
        <dgm:presLayoutVars>
          <dgm:bulletEnabled val="1"/>
        </dgm:presLayoutVars>
      </dgm:prSet>
      <dgm:spPr/>
      <dgm:t>
        <a:bodyPr/>
        <a:lstStyle/>
        <a:p>
          <a:endParaRPr lang="pl-PL"/>
        </a:p>
      </dgm:t>
    </dgm:pt>
    <dgm:pt modelId="{7EBE98CA-30E1-44C2-B4A8-3AEA46000FBD}" type="pres">
      <dgm:prSet presAssocID="{857040EF-F37D-4418-BFC2-108B4FCE2AC8}" presName="Name25" presStyleLbl="parChTrans1D1" presStyleIdx="1" presStyleCnt="3"/>
      <dgm:spPr/>
      <dgm:t>
        <a:bodyPr/>
        <a:lstStyle/>
        <a:p>
          <a:endParaRPr lang="pl-PL"/>
        </a:p>
      </dgm:t>
    </dgm:pt>
    <dgm:pt modelId="{E1FFC39B-894D-49E1-AE21-12ED65CD118E}" type="pres">
      <dgm:prSet presAssocID="{7D35A683-7C97-405E-91A3-C649A38692FB}" presName="node" presStyleCnt="0"/>
      <dgm:spPr/>
    </dgm:pt>
    <dgm:pt modelId="{091C495F-DA80-4F2D-A898-E9BCEA7DFEF0}" type="pres">
      <dgm:prSet presAssocID="{7D35A683-7C97-405E-91A3-C649A38692FB}" presName="parentNode" presStyleLbl="node1" presStyleIdx="2" presStyleCnt="4">
        <dgm:presLayoutVars>
          <dgm:chMax val="1"/>
          <dgm:bulletEnabled val="1"/>
        </dgm:presLayoutVars>
      </dgm:prSet>
      <dgm:spPr/>
      <dgm:t>
        <a:bodyPr/>
        <a:lstStyle/>
        <a:p>
          <a:endParaRPr lang="pl-PL"/>
        </a:p>
      </dgm:t>
    </dgm:pt>
    <dgm:pt modelId="{73110CD6-7604-4702-808C-97F8503ED755}" type="pres">
      <dgm:prSet presAssocID="{7D35A683-7C97-405E-91A3-C649A38692FB}" presName="childNode" presStyleLbl="revTx" presStyleIdx="1" presStyleCnt="3">
        <dgm:presLayoutVars>
          <dgm:bulletEnabled val="1"/>
        </dgm:presLayoutVars>
      </dgm:prSet>
      <dgm:spPr/>
      <dgm:t>
        <a:bodyPr/>
        <a:lstStyle/>
        <a:p>
          <a:endParaRPr lang="pl-PL"/>
        </a:p>
      </dgm:t>
    </dgm:pt>
    <dgm:pt modelId="{CF470DF6-8AE9-4AE0-A6E8-114B9CC4727D}" type="pres">
      <dgm:prSet presAssocID="{F6B6B805-811A-4942-B859-533D59EA6D3D}" presName="Name25" presStyleLbl="parChTrans1D1" presStyleIdx="2" presStyleCnt="3"/>
      <dgm:spPr/>
      <dgm:t>
        <a:bodyPr/>
        <a:lstStyle/>
        <a:p>
          <a:endParaRPr lang="pl-PL"/>
        </a:p>
      </dgm:t>
    </dgm:pt>
    <dgm:pt modelId="{EEFC8903-6748-4FA7-B764-0271F3D5BACB}" type="pres">
      <dgm:prSet presAssocID="{13340214-40B9-481B-A078-A1C140626F62}" presName="node" presStyleCnt="0"/>
      <dgm:spPr/>
    </dgm:pt>
    <dgm:pt modelId="{CD2D4D75-8625-42DC-AC41-61D118653284}" type="pres">
      <dgm:prSet presAssocID="{13340214-40B9-481B-A078-A1C140626F62}" presName="parentNode" presStyleLbl="node1" presStyleIdx="3" presStyleCnt="4" custScaleX="95869" custLinFactNeighborX="15934" custLinFactNeighborY="65">
        <dgm:presLayoutVars>
          <dgm:chMax val="1"/>
          <dgm:bulletEnabled val="1"/>
        </dgm:presLayoutVars>
      </dgm:prSet>
      <dgm:spPr/>
      <dgm:t>
        <a:bodyPr/>
        <a:lstStyle/>
        <a:p>
          <a:endParaRPr lang="pl-PL"/>
        </a:p>
      </dgm:t>
    </dgm:pt>
    <dgm:pt modelId="{1FB17D09-CEF2-4E9F-B833-CB87A1BC1F5A}" type="pres">
      <dgm:prSet presAssocID="{13340214-40B9-481B-A078-A1C140626F62}" presName="childNode" presStyleLbl="revTx" presStyleIdx="2" presStyleCnt="3">
        <dgm:presLayoutVars>
          <dgm:bulletEnabled val="1"/>
        </dgm:presLayoutVars>
      </dgm:prSet>
      <dgm:spPr/>
      <dgm:t>
        <a:bodyPr/>
        <a:lstStyle/>
        <a:p>
          <a:endParaRPr lang="pl-PL"/>
        </a:p>
      </dgm:t>
    </dgm:pt>
  </dgm:ptLst>
  <dgm:cxnLst>
    <dgm:cxn modelId="{788CB19E-C15E-4C43-84DB-BC01C21BE2D3}" type="presOf" srcId="{48BAAECF-9670-4D1C-A458-DDFF2FFF421F}" destId="{1AFC1FE1-5530-4A7F-802C-24E1A4D99095}" srcOrd="0" destOrd="0" presId="urn:microsoft.com/office/officeart/2005/8/layout/radial2"/>
    <dgm:cxn modelId="{745AA8F1-EC4B-4797-8E67-F8134D897E53}" srcId="{44AE7ECC-50AB-4EFF-BBA2-75922AA16283}" destId="{2994DA3C-9034-4585-AE7A-1ECB7904606C}" srcOrd="2" destOrd="0" parTransId="{560758EB-5D96-4054-A0CA-6E38EE0206BB}" sibTransId="{FA0E68FC-D8E7-4A1D-91E2-0855509DA58F}"/>
    <dgm:cxn modelId="{C4ECBCF1-57BE-4270-9C33-30E473602BCA}" type="presOf" srcId="{857040EF-F37D-4418-BFC2-108B4FCE2AC8}" destId="{7EBE98CA-30E1-44C2-B4A8-3AEA46000FBD}" srcOrd="0" destOrd="0" presId="urn:microsoft.com/office/officeart/2005/8/layout/radial2"/>
    <dgm:cxn modelId="{A6DC7D2A-78A6-4D5E-A25E-446D4255E7C7}" type="presOf" srcId="{44AE7ECC-50AB-4EFF-BBA2-75922AA16283}" destId="{1A04BCA7-BBD0-4E0A-8A38-B5AF6BF157F8}" srcOrd="0" destOrd="0" presId="urn:microsoft.com/office/officeart/2005/8/layout/radial2"/>
    <dgm:cxn modelId="{68D20EE9-F42D-4ACB-90A4-325AA5743521}" type="presOf" srcId="{DC7F8AD2-9CD2-4EBD-B90F-098C11C11DA2}" destId="{1FB17D09-CEF2-4E9F-B833-CB87A1BC1F5A}" srcOrd="0" destOrd="0" presId="urn:microsoft.com/office/officeart/2005/8/layout/radial2"/>
    <dgm:cxn modelId="{5E1AC463-571D-4879-ACC5-20E0BDC982A3}" type="presOf" srcId="{CD38424C-76BD-4E77-8D66-6A5BE543AA4A}" destId="{1FB17D09-CEF2-4E9F-B833-CB87A1BC1F5A}" srcOrd="0" destOrd="2" presId="urn:microsoft.com/office/officeart/2005/8/layout/radial2"/>
    <dgm:cxn modelId="{8234CF52-0B0F-4567-82A2-2EFA9D4CC30A}" srcId="{13340214-40B9-481B-A078-A1C140626F62}" destId="{DC7F8AD2-9CD2-4EBD-B90F-098C11C11DA2}" srcOrd="0" destOrd="0" parTransId="{2D78DDDF-97BA-42A5-A061-F1E22BCB60FB}" sibTransId="{868D2925-F3AC-4FF7-BC1D-6D64142D3F16}"/>
    <dgm:cxn modelId="{90B99454-D892-4E07-B0BE-C63A50C56A4A}" srcId="{45EFF8E6-4711-4B9C-AFAC-F5593E0E2DDD}" destId="{13340214-40B9-481B-A078-A1C140626F62}" srcOrd="2" destOrd="0" parTransId="{F6B6B805-811A-4942-B859-533D59EA6D3D}" sibTransId="{55D24CF3-0752-443F-A9EA-0DCDD660254B}"/>
    <dgm:cxn modelId="{B23A74B9-7086-458E-BA9A-0BF2790372ED}" srcId="{44AE7ECC-50AB-4EFF-BBA2-75922AA16283}" destId="{6999C9E0-446F-4CE0-B816-3C8C73F6A875}" srcOrd="0" destOrd="0" parTransId="{A0C3C907-F301-49B1-96D9-142FCE395EAA}" sibTransId="{6092D305-8ABB-4507-B38F-ABDD4A50E486}"/>
    <dgm:cxn modelId="{7FCE16E4-2136-445C-A95F-86BBDF18F0F6}" type="presOf" srcId="{13340214-40B9-481B-A078-A1C140626F62}" destId="{CD2D4D75-8625-42DC-AC41-61D118653284}" srcOrd="0" destOrd="0" presId="urn:microsoft.com/office/officeart/2005/8/layout/radial2"/>
    <dgm:cxn modelId="{C6065C3C-BC0F-417B-A742-1DAC055CBE69}" srcId="{13340214-40B9-481B-A078-A1C140626F62}" destId="{9CC66586-B641-4C23-B6CC-64C4114A8CA2}" srcOrd="1" destOrd="0" parTransId="{E57FC38A-07ED-4E97-9E7A-22C04B89F811}" sibTransId="{341AF72B-F532-48DB-A8AA-9B32128A884B}"/>
    <dgm:cxn modelId="{6085DCF4-44B4-4B94-8D09-F89FAB521C86}" srcId="{44AE7ECC-50AB-4EFF-BBA2-75922AA16283}" destId="{6BAEEA5B-2853-48EA-B5EA-46B71B334D22}" srcOrd="1" destOrd="0" parTransId="{8FEE41A2-EF8C-4911-9807-5758F787E00C}" sibTransId="{17874798-F38E-43C4-8101-AEB347FBED7E}"/>
    <dgm:cxn modelId="{AE987191-29E3-4517-87B9-9BA538769F07}" srcId="{7D35A683-7C97-405E-91A3-C649A38692FB}" destId="{780C16B1-5609-4CFB-BDAC-6760CF360967}" srcOrd="0" destOrd="0" parTransId="{54F99611-194D-4464-AF66-C17E6C8FAD23}" sibTransId="{13580A88-9AE9-4F98-8719-026AF68BF5FF}"/>
    <dgm:cxn modelId="{F6F18387-DB6D-4D5F-BBAF-BBA1FFD59EB8}" srcId="{7D35A683-7C97-405E-91A3-C649A38692FB}" destId="{783EFA99-9841-44B4-91BB-E8A0797676B4}" srcOrd="1" destOrd="0" parTransId="{378B13FB-55E7-4D02-8C67-AC4A420880E0}" sibTransId="{129E821E-11F2-43A5-8A0E-249295E1722D}"/>
    <dgm:cxn modelId="{B81F9D77-3D0C-4607-B185-D0EE90D051EA}" type="presOf" srcId="{7D35A683-7C97-405E-91A3-C649A38692FB}" destId="{091C495F-DA80-4F2D-A898-E9BCEA7DFEF0}" srcOrd="0" destOrd="0" presId="urn:microsoft.com/office/officeart/2005/8/layout/radial2"/>
    <dgm:cxn modelId="{EE6FE0E9-94C7-41A9-9AA1-94785CB88896}" type="presOf" srcId="{6BAEEA5B-2853-48EA-B5EA-46B71B334D22}" destId="{C0359EDF-68F8-4ED3-87B3-E71D7E0859DF}" srcOrd="0" destOrd="1" presId="urn:microsoft.com/office/officeart/2005/8/layout/radial2"/>
    <dgm:cxn modelId="{D066138E-53F9-4A46-9460-42372A225045}" type="presOf" srcId="{6999C9E0-446F-4CE0-B816-3C8C73F6A875}" destId="{C0359EDF-68F8-4ED3-87B3-E71D7E0859DF}" srcOrd="0" destOrd="0" presId="urn:microsoft.com/office/officeart/2005/8/layout/radial2"/>
    <dgm:cxn modelId="{A4448903-D7E1-47E6-82DF-380B6E333C41}" srcId="{45EFF8E6-4711-4B9C-AFAC-F5593E0E2DDD}" destId="{44AE7ECC-50AB-4EFF-BBA2-75922AA16283}" srcOrd="0" destOrd="0" parTransId="{48BAAECF-9670-4D1C-A458-DDFF2FFF421F}" sibTransId="{837B731D-E5C9-46A6-BBBE-318D21B7090F}"/>
    <dgm:cxn modelId="{8F398819-AF38-4A83-8B4B-838D3F8C3423}" type="presOf" srcId="{783EFA99-9841-44B4-91BB-E8A0797676B4}" destId="{73110CD6-7604-4702-808C-97F8503ED755}" srcOrd="0" destOrd="1" presId="urn:microsoft.com/office/officeart/2005/8/layout/radial2"/>
    <dgm:cxn modelId="{926FCDF7-A885-4A4C-A0BF-F9E79515E30B}" type="presOf" srcId="{F6B6B805-811A-4942-B859-533D59EA6D3D}" destId="{CF470DF6-8AE9-4AE0-A6E8-114B9CC4727D}" srcOrd="0" destOrd="0" presId="urn:microsoft.com/office/officeart/2005/8/layout/radial2"/>
    <dgm:cxn modelId="{F6119CA4-4781-4DEE-8C37-704D42262543}" type="presOf" srcId="{2994DA3C-9034-4585-AE7A-1ECB7904606C}" destId="{C0359EDF-68F8-4ED3-87B3-E71D7E0859DF}" srcOrd="0" destOrd="2" presId="urn:microsoft.com/office/officeart/2005/8/layout/radial2"/>
    <dgm:cxn modelId="{2318D071-F01A-44EE-B40D-269A03F8D5CD}" type="presOf" srcId="{45EFF8E6-4711-4B9C-AFAC-F5593E0E2DDD}" destId="{79FB1ACD-C0CA-4159-8F01-3908931CCFCA}" srcOrd="0" destOrd="0" presId="urn:microsoft.com/office/officeart/2005/8/layout/radial2"/>
    <dgm:cxn modelId="{6F08F26C-CA6F-4C62-AF99-E5C02D4EFB55}" type="presOf" srcId="{780C16B1-5609-4CFB-BDAC-6760CF360967}" destId="{73110CD6-7604-4702-808C-97F8503ED755}" srcOrd="0" destOrd="0" presId="urn:microsoft.com/office/officeart/2005/8/layout/radial2"/>
    <dgm:cxn modelId="{F9A62E49-4E72-44DA-B56A-D978A08F6094}" type="presOf" srcId="{9CC66586-B641-4C23-B6CC-64C4114A8CA2}" destId="{1FB17D09-CEF2-4E9F-B833-CB87A1BC1F5A}" srcOrd="0" destOrd="1" presId="urn:microsoft.com/office/officeart/2005/8/layout/radial2"/>
    <dgm:cxn modelId="{86AC9EA6-19B5-46D0-8DEF-2370EE8CFF73}" srcId="{13340214-40B9-481B-A078-A1C140626F62}" destId="{CD38424C-76BD-4E77-8D66-6A5BE543AA4A}" srcOrd="2" destOrd="0" parTransId="{6333822E-CD60-4B8D-968A-2EF15E0DA36C}" sibTransId="{F24793B3-D5C2-45D5-9476-528EB94F08CD}"/>
    <dgm:cxn modelId="{5B1C2FFA-A1A0-4202-97D1-D2BFC90B2A9F}" srcId="{45EFF8E6-4711-4B9C-AFAC-F5593E0E2DDD}" destId="{7D35A683-7C97-405E-91A3-C649A38692FB}" srcOrd="1" destOrd="0" parTransId="{857040EF-F37D-4418-BFC2-108B4FCE2AC8}" sibTransId="{E1DCFA64-08D5-4FEC-BC24-A9936929D808}"/>
    <dgm:cxn modelId="{2B82B2DB-3254-41C8-9DC4-56FA1BE06F72}" type="presParOf" srcId="{79FB1ACD-C0CA-4159-8F01-3908931CCFCA}" destId="{070950C8-7E98-4137-B11B-62C961138BA4}" srcOrd="0" destOrd="0" presId="urn:microsoft.com/office/officeart/2005/8/layout/radial2"/>
    <dgm:cxn modelId="{329D796E-EBE6-4D24-9D1B-ABC38B474B83}" type="presParOf" srcId="{070950C8-7E98-4137-B11B-62C961138BA4}" destId="{BAD6EC33-4090-4A01-9E5F-49240F862AFF}" srcOrd="0" destOrd="0" presId="urn:microsoft.com/office/officeart/2005/8/layout/radial2"/>
    <dgm:cxn modelId="{713C857A-856B-4722-B2CA-075B408D0D39}" type="presParOf" srcId="{BAD6EC33-4090-4A01-9E5F-49240F862AFF}" destId="{0AE97987-564A-4F3A-A641-239BF9B2B761}" srcOrd="0" destOrd="0" presId="urn:microsoft.com/office/officeart/2005/8/layout/radial2"/>
    <dgm:cxn modelId="{3F244595-69A6-489B-A64B-5566C85E9D2F}" type="presParOf" srcId="{BAD6EC33-4090-4A01-9E5F-49240F862AFF}" destId="{00856DC3-9CF2-4BB1-A27A-E47F0D247A01}" srcOrd="1" destOrd="0" presId="urn:microsoft.com/office/officeart/2005/8/layout/radial2"/>
    <dgm:cxn modelId="{8A199470-7953-4FDD-B28B-A0BC58FA9BC7}" type="presParOf" srcId="{070950C8-7E98-4137-B11B-62C961138BA4}" destId="{1AFC1FE1-5530-4A7F-802C-24E1A4D99095}" srcOrd="1" destOrd="0" presId="urn:microsoft.com/office/officeart/2005/8/layout/radial2"/>
    <dgm:cxn modelId="{BA1584DA-05C5-446F-A9FE-02B6E9B93FED}" type="presParOf" srcId="{070950C8-7E98-4137-B11B-62C961138BA4}" destId="{4E94B160-D441-4213-950C-A564562FCD21}" srcOrd="2" destOrd="0" presId="urn:microsoft.com/office/officeart/2005/8/layout/radial2"/>
    <dgm:cxn modelId="{8108C30B-D426-40C5-BDC7-583EA215AA91}" type="presParOf" srcId="{4E94B160-D441-4213-950C-A564562FCD21}" destId="{1A04BCA7-BBD0-4E0A-8A38-B5AF6BF157F8}" srcOrd="0" destOrd="0" presId="urn:microsoft.com/office/officeart/2005/8/layout/radial2"/>
    <dgm:cxn modelId="{54065F0E-BE72-44A0-AF56-632C7B19A853}" type="presParOf" srcId="{4E94B160-D441-4213-950C-A564562FCD21}" destId="{C0359EDF-68F8-4ED3-87B3-E71D7E0859DF}" srcOrd="1" destOrd="0" presId="urn:microsoft.com/office/officeart/2005/8/layout/radial2"/>
    <dgm:cxn modelId="{3EAF6DD3-7F1B-4815-867A-820839DED458}" type="presParOf" srcId="{070950C8-7E98-4137-B11B-62C961138BA4}" destId="{7EBE98CA-30E1-44C2-B4A8-3AEA46000FBD}" srcOrd="3" destOrd="0" presId="urn:microsoft.com/office/officeart/2005/8/layout/radial2"/>
    <dgm:cxn modelId="{ED3C0DF2-F67C-4F93-B513-B4A0B7F71BAA}" type="presParOf" srcId="{070950C8-7E98-4137-B11B-62C961138BA4}" destId="{E1FFC39B-894D-49E1-AE21-12ED65CD118E}" srcOrd="4" destOrd="0" presId="urn:microsoft.com/office/officeart/2005/8/layout/radial2"/>
    <dgm:cxn modelId="{77D4CA8B-8B62-4093-A1FB-E663C24A52AF}" type="presParOf" srcId="{E1FFC39B-894D-49E1-AE21-12ED65CD118E}" destId="{091C495F-DA80-4F2D-A898-E9BCEA7DFEF0}" srcOrd="0" destOrd="0" presId="urn:microsoft.com/office/officeart/2005/8/layout/radial2"/>
    <dgm:cxn modelId="{3EB3FD03-CD76-4279-8B36-84091B9CC77B}" type="presParOf" srcId="{E1FFC39B-894D-49E1-AE21-12ED65CD118E}" destId="{73110CD6-7604-4702-808C-97F8503ED755}" srcOrd="1" destOrd="0" presId="urn:microsoft.com/office/officeart/2005/8/layout/radial2"/>
    <dgm:cxn modelId="{C42F28C6-9C71-4FEF-98A0-69FC95ECCF5C}" type="presParOf" srcId="{070950C8-7E98-4137-B11B-62C961138BA4}" destId="{CF470DF6-8AE9-4AE0-A6E8-114B9CC4727D}" srcOrd="5" destOrd="0" presId="urn:microsoft.com/office/officeart/2005/8/layout/radial2"/>
    <dgm:cxn modelId="{D6B00ABF-9897-4A22-BEC1-298151F7656E}" type="presParOf" srcId="{070950C8-7E98-4137-B11B-62C961138BA4}" destId="{EEFC8903-6748-4FA7-B764-0271F3D5BACB}" srcOrd="6" destOrd="0" presId="urn:microsoft.com/office/officeart/2005/8/layout/radial2"/>
    <dgm:cxn modelId="{E169A1A0-156C-497E-BE26-A57FD5C3A6DA}" type="presParOf" srcId="{EEFC8903-6748-4FA7-B764-0271F3D5BACB}" destId="{CD2D4D75-8625-42DC-AC41-61D118653284}" srcOrd="0" destOrd="0" presId="urn:microsoft.com/office/officeart/2005/8/layout/radial2"/>
    <dgm:cxn modelId="{173C159E-4602-4ED0-AF80-B783AC95F29D}" type="presParOf" srcId="{EEFC8903-6748-4FA7-B764-0271F3D5BACB}" destId="{1FB17D09-CEF2-4E9F-B833-CB87A1BC1F5A}"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8B9DD2-57CB-4AF1-BC71-81AAC2270744}" type="datetimeFigureOut">
              <a:rPr lang="pl-PL" smtClean="0"/>
              <a:pPr/>
              <a:t>05.02.2021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E7977-B680-4558-B96A-51576EDF744A}" type="slidenum">
              <a:rPr lang="pl-PL" smtClean="0"/>
              <a:pPr/>
              <a:t>‹#›</a:t>
            </a:fld>
            <a:endParaRPr lang="pl-PL"/>
          </a:p>
        </p:txBody>
      </p:sp>
    </p:spTree>
    <p:extLst>
      <p:ext uri="{BB962C8B-B14F-4D97-AF65-F5344CB8AC3E}">
        <p14:creationId xmlns:p14="http://schemas.microsoft.com/office/powerpoint/2010/main" xmlns="" val="18200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D4E7977-B680-4558-B96A-51576EDF744A}" type="slidenum">
              <a:rPr lang="pl-PL" smtClean="0"/>
              <a:pPr/>
              <a:t>9</a:t>
            </a:fld>
            <a:endParaRPr lang="pl-PL"/>
          </a:p>
        </p:txBody>
      </p:sp>
    </p:spTree>
    <p:extLst>
      <p:ext uri="{BB962C8B-B14F-4D97-AF65-F5344CB8AC3E}">
        <p14:creationId xmlns:p14="http://schemas.microsoft.com/office/powerpoint/2010/main" xmlns="" val="337604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D4E7977-B680-4558-B96A-51576EDF744A}" type="slidenum">
              <a:rPr lang="pl-PL" smtClean="0"/>
              <a:pPr/>
              <a:t>10</a:t>
            </a:fld>
            <a:endParaRPr lang="pl-PL"/>
          </a:p>
        </p:txBody>
      </p:sp>
    </p:spTree>
    <p:extLst>
      <p:ext uri="{BB962C8B-B14F-4D97-AF65-F5344CB8AC3E}">
        <p14:creationId xmlns:p14="http://schemas.microsoft.com/office/powerpoint/2010/main" xmlns="" val="61087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D4E7977-B680-4558-B96A-51576EDF744A}" type="slidenum">
              <a:rPr lang="pl-PL" smtClean="0"/>
              <a:pPr/>
              <a:t>11</a:t>
            </a:fld>
            <a:endParaRPr lang="pl-PL"/>
          </a:p>
        </p:txBody>
      </p:sp>
    </p:spTree>
    <p:extLst>
      <p:ext uri="{BB962C8B-B14F-4D97-AF65-F5344CB8AC3E}">
        <p14:creationId xmlns:p14="http://schemas.microsoft.com/office/powerpoint/2010/main" xmlns="" val="8655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D4E7977-B680-4558-B96A-51576EDF744A}" type="slidenum">
              <a:rPr lang="pl-PL" smtClean="0"/>
              <a:pPr/>
              <a:t>15</a:t>
            </a:fld>
            <a:endParaRPr lang="pl-PL"/>
          </a:p>
        </p:txBody>
      </p:sp>
    </p:spTree>
    <p:extLst>
      <p:ext uri="{BB962C8B-B14F-4D97-AF65-F5344CB8AC3E}">
        <p14:creationId xmlns:p14="http://schemas.microsoft.com/office/powerpoint/2010/main" xmlns="" val="167109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D4E7977-B680-4558-B96A-51576EDF744A}" type="slidenum">
              <a:rPr lang="pl-PL" smtClean="0"/>
              <a:pPr/>
              <a:t>19</a:t>
            </a:fld>
            <a:endParaRPr lang="pl-PL"/>
          </a:p>
        </p:txBody>
      </p:sp>
    </p:spTree>
    <p:extLst>
      <p:ext uri="{BB962C8B-B14F-4D97-AF65-F5344CB8AC3E}">
        <p14:creationId xmlns:p14="http://schemas.microsoft.com/office/powerpoint/2010/main" xmlns="" val="211659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13059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497543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39177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349501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382407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40995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312468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105818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15595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272559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FBBDC84-BE5D-4D22-B455-F3CEA0BE0FDB}" type="datetimeFigureOut">
              <a:rPr lang="pl-PL" smtClean="0"/>
              <a:pPr/>
              <a:t>05.02.2021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388496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BDC84-BE5D-4D22-B455-F3CEA0BE0FDB}" type="datetimeFigureOut">
              <a:rPr lang="pl-PL" smtClean="0"/>
              <a:pPr/>
              <a:t>05.02.2021</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545F5-26B3-4046-B38C-102621C6C6DB}" type="slidenum">
              <a:rPr lang="pl-PL" smtClean="0"/>
              <a:pPr/>
              <a:t>‹#›</a:t>
            </a:fld>
            <a:endParaRPr lang="pl-PL"/>
          </a:p>
        </p:txBody>
      </p:sp>
    </p:spTree>
    <p:extLst>
      <p:ext uri="{BB962C8B-B14F-4D97-AF65-F5344CB8AC3E}">
        <p14:creationId xmlns:p14="http://schemas.microsoft.com/office/powerpoint/2010/main" xmlns="" val="623392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czest-info.blogspot.com/2015/10/zdrowie-24-pazdziernika-swiatowy-dzien.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allart.com.pl/products/zimowy-las-szare-tlo"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1.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pxhere.com/en/photo/119121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kobieta.onet.pl/dziecko/pol-miliona-niemowlat-umiera-w-szpitalach-z-powodu-zlych-warunkow-higienicznych/fxnmt8"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longredthread.wordpress.com/category/szycie-dla-dzieci-for-kids/page/6/" TargetMode="Externa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hyperlink" Target="https://www.vitaal.nl/nl/pesten-is-niet-cool/" TargetMode="External"/><Relationship Id="rId3" Type="http://schemas.openxmlformats.org/officeDocument/2006/relationships/diagramLayout" Target="../diagrams/layout1.xml"/><Relationship Id="rId7" Type="http://schemas.openxmlformats.org/officeDocument/2006/relationships/image" Target="../media/image25.jpeg"/><Relationship Id="rId12" Type="http://schemas.openxmlformats.org/officeDocument/2006/relationships/hyperlink" Target="http://forsal.pl/artykuly/738250,cbos-wykluczenie-spoleczne-w-polsce.html"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27.jpeg"/><Relationship Id="rId5" Type="http://schemas.openxmlformats.org/officeDocument/2006/relationships/diagramColors" Target="../diagrams/colors1.xml"/><Relationship Id="rId10" Type="http://schemas.openxmlformats.org/officeDocument/2006/relationships/hyperlink" Target="https://dialogchelm.pl/depresja/" TargetMode="External"/><Relationship Id="rId4" Type="http://schemas.openxmlformats.org/officeDocument/2006/relationships/diagramQuickStyle" Target="../diagrams/quickStyle1.xml"/><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national-geographic.pl/galeria/sennosc-oto-5-naturalnych-dopalaczy-ktore-dodadza-ci-energii-na-/jablka-1"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ototapety24.net/fototapety-pole-rolnictwo-traktor-orka-52098347.html" TargetMode="External"/><Relationship Id="rId7" Type="http://schemas.openxmlformats.org/officeDocument/2006/relationships/hyperlink" Target="https://www.wojsko-polskie.pl/samolot-transportowy-C-295M-CASA/"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s://infogdansk.pl/czolg-w-wejherowie/"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https://www.ufo-spain.com/2019/03/30/la-hora-del-planeta-apagon-mundial-hoy-futuro/"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foodista.com/blog/2012/10/15/blog-action-day-no-more-hungry-children-in-america"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geografia.gozych.edu.pl/zmiany-klimatu/"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poleccosdobrego.blogspot.com/2017/06/nico-te-zdjecia-sonca-pan-ukasz-zrobi-z.html"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e-tapetki.pl/63751,telewizor-panasonic.php"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Nh68_CPzcCo" TargetMode="External"/><Relationship Id="rId3" Type="http://schemas.openxmlformats.org/officeDocument/2006/relationships/hyperlink" Target="https://www.youtube.com/watch?v=rANJ3ULu9Fg" TargetMode="External"/><Relationship Id="rId7" Type="http://schemas.openxmlformats.org/officeDocument/2006/relationships/hyperlink" Target="https://www.youtube.com/watch?v=yNiOyAb2dmU"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hyperlink" Target="https://www.youtube.com/watch?v=OSMORvoLNh0" TargetMode="External"/><Relationship Id="rId5" Type="http://schemas.openxmlformats.org/officeDocument/2006/relationships/hyperlink" Target="https://www.youtube.com/watch?v=OBO4lT6s_Tg" TargetMode="External"/><Relationship Id="rId10" Type="http://schemas.openxmlformats.org/officeDocument/2006/relationships/hyperlink" Target="https://www.youtube.com/watch?v=UeRQ-LoSwSA" TargetMode="External"/><Relationship Id="rId4" Type="http://schemas.openxmlformats.org/officeDocument/2006/relationships/hyperlink" Target="https://www.youtube.com/watch?v=ZGwsDYiw-vs" TargetMode="External"/><Relationship Id="rId9" Type="http://schemas.openxmlformats.org/officeDocument/2006/relationships/hyperlink" Target="https://www.youtube.com/watch?v=oGzbeXJPBLQ"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unicef.pl/co-robimy/aktualnosci/dla-mediow/690-mln-ludzi-na-swiecie-cierpi-glod.-swiat-przegrywa-walke-z-niedozywieniem-alarmuje-unicef-wfp-fao-who-i-ifad" TargetMode="External"/><Relationship Id="rId13" Type="http://schemas.openxmlformats.org/officeDocument/2006/relationships/hyperlink" Target="https://tydzien-na-weganie.pl/glowne-zalozenia/glod-na-swiecie" TargetMode="External"/><Relationship Id="rId3" Type="http://schemas.openxmlformats.org/officeDocument/2006/relationships/hyperlink" Target="http://glod.igo.org.pl/fakty/przyczyny-glodu" TargetMode="External"/><Relationship Id="rId7" Type="http://schemas.openxmlformats.org/officeDocument/2006/relationships/hyperlink" Target="https://www.youtube.com/watch?v=pi7oq1Txu70" TargetMode="External"/><Relationship Id="rId12" Type="http://schemas.openxmlformats.org/officeDocument/2006/relationships/hyperlink" Target="https://www.portalspozywczy.pl/tagi/glod-na-swiecie,26070.html" TargetMode="External"/><Relationship Id="rId2" Type="http://schemas.openxmlformats.org/officeDocument/2006/relationships/hyperlink" Target="https://unicef.pl/co-robimy/aktualnosci/wiadomosci/glod-problem-calego-swiata" TargetMode="External"/><Relationship Id="rId1" Type="http://schemas.openxmlformats.org/officeDocument/2006/relationships/slideLayout" Target="../slideLayouts/slideLayout6.xml"/><Relationship Id="rId6" Type="http://schemas.openxmlformats.org/officeDocument/2006/relationships/hyperlink" Target="https://ksiazki.wp.pl/zapomniany-swiat-kleska-glodu-w-swiecie-konsumpcjonizmu-czy-jestesmy-skazani-na-bezradnosc-6475217657702017c" TargetMode="External"/><Relationship Id="rId11" Type="http://schemas.openxmlformats.org/officeDocument/2006/relationships/hyperlink" Target="https://www.forbes.pl/life/glod-na-swiecie-jakie-sa-jego-przyczyny/dcbly0l" TargetMode="External"/><Relationship Id="rId5" Type="http://schemas.openxmlformats.org/officeDocument/2006/relationships/hyperlink" Target="https://www.o2.pl/informacje/problem-potezniejszy-niz-sam-wirus-to-efekt-domina-6530191796673248a" TargetMode="External"/><Relationship Id="rId10" Type="http://schemas.openxmlformats.org/officeDocument/2006/relationships/hyperlink" Target="https://www.dw.com/pl/epidemia-zaostrza-g%C5%82%C3%B3d-na-%C5%9Bwiecie-raport-welthungerhilfe/a-55245781" TargetMode="External"/><Relationship Id="rId4" Type="http://schemas.openxmlformats.org/officeDocument/2006/relationships/hyperlink" Target="https://www.radiozet.pl/Co-gdzie-kiedy-jak/Jak-rozwiazac-problem-glodu-na-swiecie-Uprawiajac-niepopularne-gatunki-roslin" TargetMode="External"/><Relationship Id="rId9" Type="http://schemas.openxmlformats.org/officeDocument/2006/relationships/hyperlink" Target="https://unicef.pl/co-robimy/aktualnosci/wiadomosci/glod-na-swiecie-najwazniejsze-da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hyperlink" Target="https://www.pe.iha.com/Alquiler-vacacional-Oblast-de-lugansk/1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peoplecheck.de/s/glod"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jadlodajnia.org/zdrowe-jedzenie-jpg/" TargetMode="External"/><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bosonamacie.pl/weganskie-jedzenie-zdrowe" TargetMode="External"/><Relationship Id="rId5" Type="http://schemas.openxmlformats.org/officeDocument/2006/relationships/image" Target="../media/image15.jpeg"/><Relationship Id="rId4" Type="http://schemas.openxmlformats.org/officeDocument/2006/relationships/hyperlink" Target="https://www.weirdworm.com/9-things-to-do-in-hoi-an-vietn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805506" y="0"/>
            <a:ext cx="9144000" cy="2520747"/>
          </a:xfrm>
        </p:spPr>
        <p:txBody>
          <a:bodyPr>
            <a:normAutofit/>
          </a:bodyPr>
          <a:lstStyle/>
          <a:p>
            <a:r>
              <a:rPr lang="pl-PL" sz="7200" b="1" dirty="0">
                <a:solidFill>
                  <a:srgbClr val="C00000"/>
                </a:solidFill>
                <a:highlight>
                  <a:srgbClr val="E6E6E6"/>
                </a:highlight>
              </a:rPr>
              <a:t>PROBLEM GŁODU NA ŚWIECIE </a:t>
            </a:r>
          </a:p>
        </p:txBody>
      </p:sp>
      <p:sp>
        <p:nvSpPr>
          <p:cNvPr id="3" name="Podtytuł 2"/>
          <p:cNvSpPr>
            <a:spLocks noGrp="1"/>
          </p:cNvSpPr>
          <p:nvPr>
            <p:ph type="subTitle" idx="1"/>
          </p:nvPr>
        </p:nvSpPr>
        <p:spPr>
          <a:xfrm>
            <a:off x="4432327" y="3203880"/>
            <a:ext cx="3890357" cy="2266747"/>
          </a:xfrm>
        </p:spPr>
        <p:txBody>
          <a:bodyPr>
            <a:noAutofit/>
          </a:bodyPr>
          <a:lstStyle/>
          <a:p>
            <a:r>
              <a:rPr lang="pl-PL" sz="2800" b="1" dirty="0">
                <a:solidFill>
                  <a:srgbClr val="C00000"/>
                </a:solidFill>
                <a:highlight>
                  <a:srgbClr val="E6E6E6"/>
                </a:highlight>
              </a:rPr>
              <a:t>Justyna Niżnik</a:t>
            </a:r>
          </a:p>
          <a:p>
            <a:r>
              <a:rPr lang="pl-PL" sz="2800" b="1" dirty="0">
                <a:solidFill>
                  <a:srgbClr val="C00000"/>
                </a:solidFill>
                <a:highlight>
                  <a:srgbClr val="E6E6E6"/>
                </a:highlight>
              </a:rPr>
              <a:t>Maria Królikowska</a:t>
            </a:r>
          </a:p>
          <a:p>
            <a:r>
              <a:rPr lang="pl-PL" sz="2800" b="1" dirty="0">
                <a:solidFill>
                  <a:srgbClr val="C00000"/>
                </a:solidFill>
                <a:highlight>
                  <a:srgbClr val="E6E6E6"/>
                </a:highlight>
              </a:rPr>
              <a:t>Magdalena Nejman</a:t>
            </a:r>
          </a:p>
          <a:p>
            <a:r>
              <a:rPr lang="pl-PL" sz="2800" b="1" dirty="0">
                <a:solidFill>
                  <a:srgbClr val="C00000"/>
                </a:solidFill>
                <a:highlight>
                  <a:srgbClr val="E6E6E6"/>
                </a:highlight>
              </a:rPr>
              <a:t>Marzena Serafińska</a:t>
            </a:r>
          </a:p>
        </p:txBody>
      </p:sp>
    </p:spTree>
    <p:extLst>
      <p:ext uri="{BB962C8B-B14F-4D97-AF65-F5344CB8AC3E}">
        <p14:creationId xmlns:p14="http://schemas.microsoft.com/office/powerpoint/2010/main" xmlns="" val="231908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r="-5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387459"/>
            <a:ext cx="9144000" cy="1115877"/>
          </a:xfrm>
        </p:spPr>
        <p:txBody>
          <a:bodyPr/>
          <a:lstStyle/>
          <a:p>
            <a:r>
              <a:rPr lang="pl-PL" b="1" dirty="0"/>
              <a:t>WODA ŹRÓDŁEM ŻYCIA</a:t>
            </a:r>
          </a:p>
        </p:txBody>
      </p:sp>
      <p:sp>
        <p:nvSpPr>
          <p:cNvPr id="3" name="Podtytuł 2"/>
          <p:cNvSpPr>
            <a:spLocks noGrp="1"/>
          </p:cNvSpPr>
          <p:nvPr>
            <p:ph type="subTitle" idx="1"/>
          </p:nvPr>
        </p:nvSpPr>
        <p:spPr>
          <a:xfrm>
            <a:off x="1524000" y="1704814"/>
            <a:ext cx="9144000" cy="5153186"/>
          </a:xfrm>
        </p:spPr>
        <p:txBody>
          <a:bodyPr>
            <a:normAutofit lnSpcReduction="10000"/>
          </a:bodyPr>
          <a:lstStyle/>
          <a:p>
            <a:pPr marL="457200" indent="-457200">
              <a:buFont typeface="Arial" panose="020B0604020202020204" pitchFamily="34" charset="0"/>
              <a:buChar char="•"/>
            </a:pPr>
            <a:r>
              <a:rPr lang="pl-PL" sz="3600" dirty="0"/>
              <a:t>Mimo , że Ziemia pokryta jest w 71% wodą to zasoby wody słodkiej wynoszą zaledwie 2,5% ! </a:t>
            </a:r>
          </a:p>
          <a:p>
            <a:pPr marL="457200" indent="-457200">
              <a:buFont typeface="Arial" panose="020B0604020202020204" pitchFamily="34" charset="0"/>
              <a:buChar char="•"/>
            </a:pPr>
            <a:r>
              <a:rPr lang="pl-PL" sz="3600" dirty="0"/>
              <a:t>Jedna szósta ludzi na </a:t>
            </a:r>
            <a:r>
              <a:rPr lang="pl-PL" sz="3600" b="1" dirty="0"/>
              <a:t>świecie</a:t>
            </a:r>
            <a:r>
              <a:rPr lang="pl-PL" sz="3600" dirty="0"/>
              <a:t> cierpi z powodu pragnienia oraz braku dostępu do </a:t>
            </a:r>
            <a:r>
              <a:rPr lang="pl-PL" sz="3600" b="1" dirty="0"/>
              <a:t>wody</a:t>
            </a:r>
            <a:r>
              <a:rPr lang="pl-PL" sz="3600" dirty="0"/>
              <a:t> pitnej. Najtragiczniejsza sytuacja ma miejsce w Afryce i Azji.</a:t>
            </a:r>
          </a:p>
          <a:p>
            <a:pPr marL="457200" indent="-457200">
              <a:buFont typeface="Arial" panose="020B0604020202020204" pitchFamily="34" charset="0"/>
              <a:buChar char="•"/>
            </a:pPr>
            <a:r>
              <a:rPr lang="pl-PL" sz="3600" dirty="0"/>
              <a:t>Aż 80% chorób panujących w Afryce ma związek właśnie z zanieczyszczeniami wody i jej złym stanem. </a:t>
            </a:r>
          </a:p>
          <a:p>
            <a:pPr marL="457200" indent="-457200">
              <a:buFont typeface="Arial" panose="020B0604020202020204" pitchFamily="34" charset="0"/>
              <a:buChar char="•"/>
            </a:pPr>
            <a:endParaRPr lang="pl-PL" sz="3200" dirty="0"/>
          </a:p>
        </p:txBody>
      </p:sp>
    </p:spTree>
    <p:extLst>
      <p:ext uri="{BB962C8B-B14F-4D97-AF65-F5344CB8AC3E}">
        <p14:creationId xmlns:p14="http://schemas.microsoft.com/office/powerpoint/2010/main" xmlns="" val="39414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553C793-CDCE-4284-9403-5AD7532F080F}"/>
              </a:ext>
            </a:extLst>
          </p:cNvPr>
          <p:cNvSpPr>
            <a:spLocks noGrp="1"/>
          </p:cNvSpPr>
          <p:nvPr>
            <p:ph type="title"/>
          </p:nvPr>
        </p:nvSpPr>
        <p:spPr>
          <a:xfrm>
            <a:off x="0" y="1"/>
            <a:ext cx="12191999" cy="1690688"/>
          </a:xfrm>
          <a:solidFill>
            <a:schemeClr val="accent1">
              <a:lumMod val="50000"/>
            </a:schemeClr>
          </a:solidFill>
        </p:spPr>
        <p:txBody>
          <a:bodyPr>
            <a:normAutofit/>
          </a:bodyPr>
          <a:lstStyle/>
          <a:p>
            <a:pPr algn="ctr"/>
            <a:r>
              <a:rPr lang="pl-PL" sz="3600" b="1" dirty="0">
                <a:solidFill>
                  <a:srgbClr val="FFC000"/>
                </a:solidFill>
              </a:rPr>
              <a:t>KLĘSKA GŁODU NA ŚWIECIE W ODNIESIENIU DO KONSUMPCJONIZMU</a:t>
            </a:r>
          </a:p>
        </p:txBody>
      </p:sp>
      <p:sp>
        <p:nvSpPr>
          <p:cNvPr id="4" name="pole tekstowe 3">
            <a:extLst>
              <a:ext uri="{FF2B5EF4-FFF2-40B4-BE49-F238E27FC236}">
                <a16:creationId xmlns:a16="http://schemas.microsoft.com/office/drawing/2014/main" xmlns="" id="{8857B640-CA30-4B68-BA63-BC4E05E93E25}"/>
              </a:ext>
            </a:extLst>
          </p:cNvPr>
          <p:cNvSpPr txBox="1"/>
          <p:nvPr/>
        </p:nvSpPr>
        <p:spPr>
          <a:xfrm>
            <a:off x="2" y="1690689"/>
            <a:ext cx="12191998" cy="5324535"/>
          </a:xfrm>
          <a:prstGeom prst="rect">
            <a:avLst/>
          </a:prstGeom>
          <a:solidFill>
            <a:schemeClr val="accent1">
              <a:lumMod val="50000"/>
            </a:schemeClr>
          </a:solidFill>
        </p:spPr>
        <p:txBody>
          <a:bodyPr wrap="square">
            <a:spAutoFit/>
          </a:bodyPr>
          <a:lstStyle/>
          <a:p>
            <a:pPr algn="just"/>
            <a:r>
              <a:rPr lang="pl-PL" sz="2800" b="1" dirty="0">
                <a:solidFill>
                  <a:srgbClr val="FFC000"/>
                </a:solidFill>
              </a:rPr>
              <a:t>Zaskakujący jest fakt, że podczas gdy ludzie na świecie cierpią i umierają z głodu, 700 mln cierpi na otyłość. Szacuje się, że ilością produkowanej żywności na świecie można by wykarmić dwie planety, natomiast ludzie wolą przeznaczać pieniądze na zbrojenie niż na wykarmienie głodującej części świata.. Zatrważający jest fakt, iż ludzkość posiada </a:t>
            </a:r>
          </a:p>
          <a:p>
            <a:pPr algn="just"/>
            <a:r>
              <a:rPr lang="pl-PL" sz="2800" b="1" dirty="0">
                <a:solidFill>
                  <a:srgbClr val="FFC000"/>
                </a:solidFill>
              </a:rPr>
              <a:t>środki, by zaspokoić potrzeby wszystkich </a:t>
            </a:r>
          </a:p>
          <a:p>
            <a:pPr algn="just"/>
            <a:r>
              <a:rPr lang="pl-PL" sz="2800" b="1" dirty="0">
                <a:solidFill>
                  <a:srgbClr val="FFC000"/>
                </a:solidFill>
              </a:rPr>
              <a:t>ludzi oraz zwierząt. Nierówność w dostępie </a:t>
            </a:r>
          </a:p>
          <a:p>
            <a:pPr algn="just"/>
            <a:r>
              <a:rPr lang="pl-PL" sz="2800" b="1" dirty="0">
                <a:solidFill>
                  <a:srgbClr val="FFC000"/>
                </a:solidFill>
              </a:rPr>
              <a:t>do środków konsumpcji pogłębia się – </a:t>
            </a:r>
          </a:p>
          <a:p>
            <a:pPr algn="just"/>
            <a:r>
              <a:rPr lang="pl-PL" sz="2800" b="1" dirty="0">
                <a:solidFill>
                  <a:srgbClr val="FFC000"/>
                </a:solidFill>
              </a:rPr>
              <a:t>biedni coraz bardziej biednieją, zaś bogaci </a:t>
            </a:r>
          </a:p>
          <a:p>
            <a:pPr algn="just"/>
            <a:r>
              <a:rPr lang="pl-PL" sz="2800" b="1" dirty="0">
                <a:solidFill>
                  <a:srgbClr val="FFC000"/>
                </a:solidFill>
              </a:rPr>
              <a:t>napędzeni przez współczesny rynek, generują</a:t>
            </a:r>
          </a:p>
          <a:p>
            <a:pPr algn="just"/>
            <a:r>
              <a:rPr lang="pl-PL" sz="2800" b="1" dirty="0">
                <a:solidFill>
                  <a:srgbClr val="FFC000"/>
                </a:solidFill>
              </a:rPr>
              <a:t>nowe iluzoryczne potrzeby.</a:t>
            </a:r>
            <a:endParaRPr lang="pl-PL" sz="3200" b="1" dirty="0">
              <a:solidFill>
                <a:srgbClr val="FFC000"/>
              </a:solidFill>
            </a:endParaRPr>
          </a:p>
          <a:p>
            <a:endParaRPr lang="pl-PL" sz="3200" b="1" dirty="0">
              <a:solidFill>
                <a:srgbClr val="FFC000"/>
              </a:solidFill>
            </a:endParaRPr>
          </a:p>
        </p:txBody>
      </p:sp>
      <p:pic>
        <p:nvPicPr>
          <p:cNvPr id="6" name="Obraz 5">
            <a:extLst>
              <a:ext uri="{FF2B5EF4-FFF2-40B4-BE49-F238E27FC236}">
                <a16:creationId xmlns:a16="http://schemas.microsoft.com/office/drawing/2014/main" xmlns="" id="{79AB986B-3873-4958-879F-3558B66C6722}"/>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6866313" y="3564256"/>
            <a:ext cx="4904509" cy="3293744"/>
          </a:xfrm>
          <a:prstGeom prst="rect">
            <a:avLst/>
          </a:prstGeom>
          <a:solidFill>
            <a:schemeClr val="accent1">
              <a:lumMod val="50000"/>
            </a:schemeClr>
          </a:solidFill>
        </p:spPr>
      </p:pic>
    </p:spTree>
    <p:extLst>
      <p:ext uri="{BB962C8B-B14F-4D97-AF65-F5344CB8AC3E}">
        <p14:creationId xmlns:p14="http://schemas.microsoft.com/office/powerpoint/2010/main" xmlns="" val="1536274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xmlns="" id="{CFBF796C-2AAA-43A1-92EB-E6B17199B34F}"/>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0" y="0"/>
            <a:ext cx="12192000" cy="6858000"/>
          </a:xfrm>
          <a:prstGeom prst="rect">
            <a:avLst/>
          </a:prstGeom>
        </p:spPr>
      </p:pic>
      <p:sp>
        <p:nvSpPr>
          <p:cNvPr id="10" name="pole tekstowe 9">
            <a:extLst>
              <a:ext uri="{FF2B5EF4-FFF2-40B4-BE49-F238E27FC236}">
                <a16:creationId xmlns:a16="http://schemas.microsoft.com/office/drawing/2014/main" xmlns="" id="{99C7EE5B-DE7B-4C32-A03D-57A1EBAA7C26}"/>
              </a:ext>
            </a:extLst>
          </p:cNvPr>
          <p:cNvSpPr txBox="1"/>
          <p:nvPr/>
        </p:nvSpPr>
        <p:spPr>
          <a:xfrm>
            <a:off x="999309" y="780003"/>
            <a:ext cx="10646228" cy="5878532"/>
          </a:xfrm>
          <a:prstGeom prst="rect">
            <a:avLst/>
          </a:prstGeom>
          <a:noFill/>
        </p:spPr>
        <p:txBody>
          <a:bodyPr wrap="square">
            <a:spAutoFit/>
          </a:bodyPr>
          <a:lstStyle/>
          <a:p>
            <a:pPr algn="ctr"/>
            <a:r>
              <a:rPr lang="pl-PL" sz="4800" spc="5" dirty="0">
                <a:solidFill>
                  <a:srgbClr val="002060"/>
                </a:solidFill>
                <a:latin typeface="Arial" panose="020B0604020202020204" pitchFamily="34" charset="0"/>
                <a:ea typeface="Calibri" panose="020F0502020204030204" pitchFamily="34" charset="0"/>
              </a:rPr>
              <a:t>S</a:t>
            </a:r>
            <a:r>
              <a:rPr lang="pl-PL" sz="4000" spc="5" dirty="0">
                <a:solidFill>
                  <a:srgbClr val="002060"/>
                </a:solidFill>
                <a:latin typeface="Arial" panose="020B0604020202020204" pitchFamily="34" charset="0"/>
                <a:ea typeface="Calibri" panose="020F0502020204030204" pitchFamily="34" charset="0"/>
              </a:rPr>
              <a:t>tatystyki są zatrważające! </a:t>
            </a:r>
          </a:p>
          <a:p>
            <a:pPr algn="ctr"/>
            <a:endParaRPr lang="pl-PL" sz="4000" spc="5" dirty="0">
              <a:solidFill>
                <a:srgbClr val="002060"/>
              </a:solidFill>
              <a:latin typeface="Arial" panose="020B0604020202020204" pitchFamily="34" charset="0"/>
              <a:ea typeface="Calibri" panose="020F0502020204030204" pitchFamily="34" charset="0"/>
            </a:endParaRPr>
          </a:p>
          <a:p>
            <a:pPr algn="ctr"/>
            <a:r>
              <a:rPr lang="pl-PL" sz="3200" u="sng" spc="5" dirty="0">
                <a:solidFill>
                  <a:srgbClr val="002060"/>
                </a:solidFill>
                <a:latin typeface="Arial" panose="020B0604020202020204" pitchFamily="34" charset="0"/>
                <a:ea typeface="Calibri" panose="020F0502020204030204" pitchFamily="34" charset="0"/>
              </a:rPr>
              <a:t>- każdego roku niedożywienie jest przyczyną śmierci </a:t>
            </a:r>
          </a:p>
          <a:p>
            <a:pPr algn="ctr"/>
            <a:r>
              <a:rPr lang="pl-PL" sz="3200" u="sng" spc="5" dirty="0">
                <a:solidFill>
                  <a:srgbClr val="002060"/>
                </a:solidFill>
                <a:latin typeface="Arial" panose="020B0604020202020204" pitchFamily="34" charset="0"/>
                <a:ea typeface="Calibri" panose="020F0502020204030204" pitchFamily="34" charset="0"/>
              </a:rPr>
              <a:t>5 milionów 600 tysięcy dzieci, </a:t>
            </a:r>
          </a:p>
          <a:p>
            <a:pPr algn="ctr"/>
            <a:endParaRPr lang="pl-PL" sz="3200" u="sng" spc="5" dirty="0">
              <a:solidFill>
                <a:srgbClr val="002060"/>
              </a:solidFill>
              <a:latin typeface="Arial" panose="020B0604020202020204" pitchFamily="34" charset="0"/>
              <a:ea typeface="Calibri" panose="020F0502020204030204" pitchFamily="34" charset="0"/>
            </a:endParaRPr>
          </a:p>
          <a:p>
            <a:pPr marL="457200" indent="-457200" algn="ctr">
              <a:buFontTx/>
              <a:buChar char="-"/>
            </a:pPr>
            <a:r>
              <a:rPr lang="pl-PL" sz="3200" u="sng" spc="5" dirty="0">
                <a:solidFill>
                  <a:srgbClr val="002060"/>
                </a:solidFill>
                <a:latin typeface="Arial" panose="020B0604020202020204" pitchFamily="34" charset="0"/>
                <a:ea typeface="Calibri" panose="020F0502020204030204" pitchFamily="34" charset="0"/>
              </a:rPr>
              <a:t>27% (146 milionów) dzieci poniżej 5 roku życia w krajach rozwijających się jest niedożywionych, </a:t>
            </a:r>
          </a:p>
          <a:p>
            <a:pPr marL="457200" indent="-457200" algn="ctr">
              <a:buFontTx/>
              <a:buChar char="-"/>
            </a:pPr>
            <a:endParaRPr lang="pl-PL" sz="3200" u="sng" spc="5" dirty="0">
              <a:solidFill>
                <a:srgbClr val="002060"/>
              </a:solidFill>
              <a:latin typeface="Arial" panose="020B0604020202020204" pitchFamily="34" charset="0"/>
              <a:ea typeface="Calibri" panose="020F0502020204030204" pitchFamily="34" charset="0"/>
            </a:endParaRPr>
          </a:p>
          <a:p>
            <a:pPr algn="ctr"/>
            <a:r>
              <a:rPr lang="pl-PL" sz="3200" u="sng" spc="5" dirty="0">
                <a:solidFill>
                  <a:srgbClr val="002060"/>
                </a:solidFill>
                <a:latin typeface="Arial" panose="020B0604020202020204" pitchFamily="34" charset="0"/>
                <a:ea typeface="Calibri" panose="020F0502020204030204" pitchFamily="34" charset="0"/>
              </a:rPr>
              <a:t>- 10% (58 milionów) dzieci poniżej 5 roku życia </a:t>
            </a:r>
          </a:p>
          <a:p>
            <a:pPr algn="ctr"/>
            <a:r>
              <a:rPr lang="pl-PL" sz="3200" u="sng" spc="5" dirty="0">
                <a:solidFill>
                  <a:srgbClr val="002060"/>
                </a:solidFill>
                <a:latin typeface="Arial" panose="020B0604020202020204" pitchFamily="34" charset="0"/>
                <a:ea typeface="Calibri" panose="020F0502020204030204" pitchFamily="34" charset="0"/>
              </a:rPr>
              <a:t>w krajach rozwijających cierpi </a:t>
            </a:r>
          </a:p>
          <a:p>
            <a:pPr algn="ctr"/>
            <a:r>
              <a:rPr lang="pl-PL" sz="3200" u="sng" spc="5" dirty="0">
                <a:solidFill>
                  <a:srgbClr val="002060"/>
                </a:solidFill>
                <a:latin typeface="Arial" panose="020B0604020202020204" pitchFamily="34" charset="0"/>
                <a:ea typeface="Calibri" panose="020F0502020204030204" pitchFamily="34" charset="0"/>
              </a:rPr>
              <a:t>z głodu.</a:t>
            </a:r>
          </a:p>
        </p:txBody>
      </p:sp>
    </p:spTree>
    <p:extLst>
      <p:ext uri="{BB962C8B-B14F-4D97-AF65-F5344CB8AC3E}">
        <p14:creationId xmlns:p14="http://schemas.microsoft.com/office/powerpoint/2010/main" xmlns="" val="1852392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3BE169E-495F-4407-9353-5FA6259F1B02}"/>
              </a:ext>
            </a:extLst>
          </p:cNvPr>
          <p:cNvSpPr>
            <a:spLocks noGrp="1"/>
          </p:cNvSpPr>
          <p:nvPr>
            <p:ph type="title"/>
          </p:nvPr>
        </p:nvSpPr>
        <p:spPr>
          <a:xfrm>
            <a:off x="0" y="1"/>
            <a:ext cx="12192000" cy="1614488"/>
          </a:xfrm>
        </p:spPr>
        <p:style>
          <a:lnRef idx="1">
            <a:schemeClr val="accent2"/>
          </a:lnRef>
          <a:fillRef idx="2">
            <a:schemeClr val="accent2"/>
          </a:fillRef>
          <a:effectRef idx="1">
            <a:schemeClr val="accent2"/>
          </a:effectRef>
          <a:fontRef idx="minor">
            <a:schemeClr val="dk1"/>
          </a:fontRef>
        </p:style>
        <p:txBody>
          <a:bodyPr/>
          <a:lstStyle/>
          <a:p>
            <a:pPr algn="ctr"/>
            <a:r>
              <a:rPr lang="pl-PL" sz="4400" spc="5" dirty="0">
                <a:solidFill>
                  <a:srgbClr val="201D1D"/>
                </a:solidFill>
                <a:effectLst/>
                <a:latin typeface="Arial" panose="020B0604020202020204" pitchFamily="34" charset="0"/>
                <a:ea typeface="Times New Roman" panose="02020603050405020304" pitchFamily="18" charset="0"/>
              </a:rPr>
              <a:t>Głód to zarówno konsekwencja jak </a:t>
            </a:r>
            <a:br>
              <a:rPr lang="pl-PL" sz="4400" spc="5" dirty="0">
                <a:solidFill>
                  <a:srgbClr val="201D1D"/>
                </a:solidFill>
                <a:effectLst/>
                <a:latin typeface="Arial" panose="020B0604020202020204" pitchFamily="34" charset="0"/>
                <a:ea typeface="Times New Roman" panose="02020603050405020304" pitchFamily="18" charset="0"/>
              </a:rPr>
            </a:br>
            <a:r>
              <a:rPr lang="pl-PL" sz="4400" spc="5" dirty="0">
                <a:solidFill>
                  <a:srgbClr val="201D1D"/>
                </a:solidFill>
                <a:effectLst/>
                <a:latin typeface="Arial" panose="020B0604020202020204" pitchFamily="34" charset="0"/>
                <a:ea typeface="Times New Roman" panose="02020603050405020304" pitchFamily="18" charset="0"/>
              </a:rPr>
              <a:t>i przyczyna biedy</a:t>
            </a:r>
            <a:endParaRPr lang="pl-PL" dirty="0"/>
          </a:p>
        </p:txBody>
      </p:sp>
      <p:sp>
        <p:nvSpPr>
          <p:cNvPr id="3" name="Symbol zastępczy zawartości 2">
            <a:extLst>
              <a:ext uri="{FF2B5EF4-FFF2-40B4-BE49-F238E27FC236}">
                <a16:creationId xmlns:a16="http://schemas.microsoft.com/office/drawing/2014/main" xmlns="" id="{49CB7290-6358-48EB-AB26-621E5CF3E0C1}"/>
              </a:ext>
            </a:extLst>
          </p:cNvPr>
          <p:cNvSpPr>
            <a:spLocks noGrp="1"/>
          </p:cNvSpPr>
          <p:nvPr>
            <p:ph idx="1"/>
          </p:nvPr>
        </p:nvSpPr>
        <p:spPr>
          <a:xfrm>
            <a:off x="0" y="1614490"/>
            <a:ext cx="12192000" cy="5243510"/>
          </a:xfrm>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endParaRPr lang="pl-PL" sz="2400" spc="5" dirty="0">
              <a:solidFill>
                <a:srgbClr val="201D1D"/>
              </a:solidFill>
              <a:effectLst/>
              <a:latin typeface="Arial" panose="020B0604020202020204" pitchFamily="34" charset="0"/>
              <a:ea typeface="Times New Roman" panose="02020603050405020304" pitchFamily="18" charset="0"/>
            </a:endParaRP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Niedożywienie sprawia, że społeczeństwa nie mogą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wykorzystywać całego swojego potencjału.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Niedożywione dzieci są bardziej podatne na infekcje.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Głód może poczynić w organizmie nieodwracalne zniszczenia</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 i zahamować dalszy rozwój dziecka. Nawet na tak powszechne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choroby jak biegunka i infekcje dróg oddechowych mogą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powodować śmierć. Niedożywienie jest przyczyną ponad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połowy wszystkich zgonów dzieci poniżej 5 roku życia na świecie. </a:t>
            </a:r>
          </a:p>
          <a:p>
            <a:pPr marL="0" indent="0">
              <a:buNone/>
            </a:pPr>
            <a:r>
              <a:rPr lang="pl-PL" sz="2400" spc="5" dirty="0">
                <a:solidFill>
                  <a:srgbClr val="201D1D"/>
                </a:solidFill>
                <a:effectLst/>
                <a:latin typeface="Arial Narrow" panose="020B0606020202030204" pitchFamily="34" charset="0"/>
                <a:ea typeface="Times New Roman" panose="02020603050405020304" pitchFamily="18" charset="0"/>
              </a:rPr>
              <a:t>Głód jest </a:t>
            </a:r>
            <a:r>
              <a:rPr lang="pl-PL" sz="2400" spc="5" dirty="0">
                <a:solidFill>
                  <a:srgbClr val="201D1D"/>
                </a:solidFill>
                <a:latin typeface="Arial Narrow" panose="020B0606020202030204" pitchFamily="34" charset="0"/>
                <a:ea typeface="Times New Roman" panose="02020603050405020304" pitchFamily="18" charset="0"/>
              </a:rPr>
              <a:t>konsekwencją działań polityki rządów krajów rozwiniętych, </a:t>
            </a:r>
          </a:p>
          <a:p>
            <a:pPr marL="0" indent="0">
              <a:buNone/>
            </a:pPr>
            <a:r>
              <a:rPr lang="pl-PL" sz="2400" spc="5" dirty="0">
                <a:solidFill>
                  <a:srgbClr val="201D1D"/>
                </a:solidFill>
                <a:latin typeface="Arial Narrow" panose="020B0606020202030204" pitchFamily="34" charset="0"/>
                <a:ea typeface="Times New Roman" panose="02020603050405020304" pitchFamily="18" charset="0"/>
              </a:rPr>
              <a:t>a nie naturalnym z</a:t>
            </a:r>
            <a:r>
              <a:rPr lang="pl-PL" sz="2400" spc="5" dirty="0">
                <a:solidFill>
                  <a:srgbClr val="201D1D"/>
                </a:solidFill>
                <a:effectLst/>
                <a:latin typeface="Arial Narrow" panose="020B0606020202030204" pitchFamily="34" charset="0"/>
                <a:ea typeface="Times New Roman" panose="02020603050405020304" pitchFamily="18" charset="0"/>
              </a:rPr>
              <a:t>jawiskiem występującym w przyrodzie. </a:t>
            </a:r>
            <a:endParaRPr lang="pl-PL" sz="2400" dirty="0">
              <a:effectLst/>
              <a:latin typeface="Arial Narrow" panose="020B0606020202030204" pitchFamily="34" charset="0"/>
              <a:ea typeface="Times New Roman" panose="02020603050405020304" pitchFamily="18" charset="0"/>
            </a:endParaRPr>
          </a:p>
          <a:p>
            <a:pPr marL="0" indent="0">
              <a:buNone/>
            </a:pPr>
            <a:endParaRPr lang="pl-PL" dirty="0"/>
          </a:p>
        </p:txBody>
      </p:sp>
      <mc:AlternateContent xmlns:mc="http://schemas.openxmlformats.org/markup-compatibility/2006">
        <mc:Choice xmlns:am3d="http://schemas.microsoft.com/office/drawing/2017/model3d" xmlns="" Requires="am3d">
          <p:graphicFrame>
            <p:nvGraphicFramePr>
              <p:cNvPr id="4" name="Model 3D 3" descr="Human brain">
                <a:extLst>
                  <a:ext uri="{FF2B5EF4-FFF2-40B4-BE49-F238E27FC236}">
                    <a16:creationId xmlns:a16="http://schemas.microsoft.com/office/drawing/2014/main" id="{36BE3D19-D0A0-4151-A01A-0E3BC193A49E}"/>
                  </a:ext>
                </a:extLst>
              </p:cNvPr>
              <p:cNvGraphicFramePr>
                <a:graphicFrameLocks noChangeAspect="1"/>
              </p:cNvGraphicFramePr>
              <p:nvPr>
                <p:extLst>
                  <p:ext uri="{D42A27DB-BD31-4B8C-83A1-F6EECF244321}">
                    <p14:modId xmlns:p14="http://schemas.microsoft.com/office/powerpoint/2010/main" val="3192075172"/>
                  </p:ext>
                </p:extLst>
              </p:nvPr>
            </p:nvGraphicFramePr>
            <p:xfrm>
              <a:off x="7457090" y="1986456"/>
              <a:ext cx="4734910" cy="3925614"/>
            </p:xfrm>
            <a:graphic>
              <a:graphicData uri="http://schemas.microsoft.com/office/drawing/2017/model3d">
                <am3d:model3d r:embed="rId2">
                  <am3d:spPr>
                    <a:xfrm>
                      <a:off x="0" y="0"/>
                      <a:ext cx="4734910" cy="3925614"/>
                    </a:xfrm>
                    <a:prstGeom prst="rect">
                      <a:avLst/>
                    </a:prstGeom>
                  </am3d:spPr>
                  <am3d:camera>
                    <am3d:pos x="0" y="0" z="69312375"/>
                    <am3d:up dx="0" dy="36000000" dz="0"/>
                    <am3d:lookAt x="0" y="0" z="0"/>
                    <am3d:perspective fov="2700000"/>
                  </am3d:camera>
                  <am3d:trans>
                    <am3d:meterPerModelUnit n="15954572" d="1000000"/>
                    <am3d:preTrans dx="0" dy="-17931527" dz="0"/>
                    <am3d:scale>
                      <am3d:sx n="1000000" d="1000000"/>
                      <am3d:sy n="1000000" d="1000000"/>
                      <am3d:sz n="1000000" d="1000000"/>
                    </am3d:scale>
                    <am3d:rot/>
                    <am3d:postTrans dx="0" dy="0" dz="0"/>
                  </am3d:trans>
                  <am3d:raster rName="Office3DRenderer" rVer="16.0.8326">
                    <am3d:blip r:embed="rId3"/>
                  </am3d:raster>
                  <am3d:objViewport viewportSz="55945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 3D 3" descr="Human brain">
                <a:extLst>
                  <a:ext uri="{FF2B5EF4-FFF2-40B4-BE49-F238E27FC236}">
                    <a16:creationId xmlns:a16="http://schemas.microsoft.com/office/drawing/2014/main" xmlns="" id="{36BE3D19-D0A0-4151-A01A-0E3BC193A49E}"/>
                  </a:ext>
                </a:extLst>
              </p:cNvPr>
              <p:cNvPicPr>
                <a:picLocks noGrp="1" noRot="1" noChangeAspect="1" noMove="1" noResize="1" noEditPoints="1" noAdjustHandles="1" noChangeArrowheads="1" noChangeShapeType="1" noCrop="1"/>
              </p:cNvPicPr>
              <p:nvPr/>
            </p:nvPicPr>
            <p:blipFill>
              <a:blip r:embed="rId4" cstate="print"/>
              <a:stretch>
                <a:fillRect/>
              </a:stretch>
            </p:blipFill>
            <p:spPr>
              <a:xfrm>
                <a:off x="7457090" y="1986456"/>
                <a:ext cx="4734910" cy="3925614"/>
              </a:xfrm>
              <a:prstGeom prst="rect">
                <a:avLst/>
              </a:prstGeom>
            </p:spPr>
          </p:pic>
        </mc:Fallback>
      </mc:AlternateContent>
    </p:spTree>
    <p:extLst>
      <p:ext uri="{BB962C8B-B14F-4D97-AF65-F5344CB8AC3E}">
        <p14:creationId xmlns:p14="http://schemas.microsoft.com/office/powerpoint/2010/main" xmlns="" val="564737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B9B9F4F-21C1-4517-BCE3-A8E2D15B1DCB}"/>
              </a:ext>
            </a:extLst>
          </p:cNvPr>
          <p:cNvSpPr>
            <a:spLocks noGrp="1"/>
          </p:cNvSpPr>
          <p:nvPr>
            <p:ph type="title"/>
          </p:nvPr>
        </p:nvSpPr>
        <p:spPr>
          <a:xfrm>
            <a:off x="0" y="0"/>
            <a:ext cx="12281646" cy="2424927"/>
          </a:xfrm>
        </p:spPr>
        <p:style>
          <a:lnRef idx="1">
            <a:schemeClr val="dk1"/>
          </a:lnRef>
          <a:fillRef idx="2">
            <a:schemeClr val="dk1"/>
          </a:fillRef>
          <a:effectRef idx="1">
            <a:schemeClr val="dk1"/>
          </a:effectRef>
          <a:fontRef idx="minor">
            <a:schemeClr val="dk1"/>
          </a:fontRef>
        </p:style>
        <p:txBody>
          <a:bodyPr>
            <a:normAutofit/>
          </a:bodyPr>
          <a:lstStyle/>
          <a:p>
            <a:pPr algn="ctr"/>
            <a:r>
              <a:rPr lang="pl-PL" sz="5400" dirty="0">
                <a:solidFill>
                  <a:srgbClr val="C00000"/>
                </a:solidFill>
                <a:effectLst>
                  <a:outerShdw blurRad="38100" dist="38100" dir="2700000" algn="tl">
                    <a:srgbClr val="000000">
                      <a:alpha val="43137"/>
                    </a:srgbClr>
                  </a:outerShdw>
                </a:effectLst>
              </a:rPr>
              <a:t>Na całym świecie głodują dzieci</a:t>
            </a:r>
          </a:p>
        </p:txBody>
      </p:sp>
      <p:sp>
        <p:nvSpPr>
          <p:cNvPr id="4" name="pole tekstowe 3">
            <a:extLst>
              <a:ext uri="{FF2B5EF4-FFF2-40B4-BE49-F238E27FC236}">
                <a16:creationId xmlns:a16="http://schemas.microsoft.com/office/drawing/2014/main" xmlns="" id="{79546D03-DBF0-4295-835A-2E69A29CEA47}"/>
              </a:ext>
            </a:extLst>
          </p:cNvPr>
          <p:cNvSpPr txBox="1"/>
          <p:nvPr/>
        </p:nvSpPr>
        <p:spPr>
          <a:xfrm>
            <a:off x="0" y="2424927"/>
            <a:ext cx="12281646" cy="46382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50000"/>
              </a:lnSpc>
              <a:spcBef>
                <a:spcPts val="500"/>
              </a:spcBef>
              <a:spcAft>
                <a:spcPts val="1125"/>
              </a:spcAft>
            </a:pPr>
            <a:r>
              <a:rPr lang="pl-PL" sz="3200" spc="5"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W krajach rozwijających się prawie co trzecie dziecko jest niedożywione. W tym wypadku termin niedożywienie oznacza „zaburzenie budowy lub funkcji organizmu spowodowane niedostarczaniem z pożywieniem potrzebnych ilości energii i/lub składników odżywczych” </a:t>
            </a:r>
          </a:p>
          <a:p>
            <a:pPr algn="ctr">
              <a:lnSpc>
                <a:spcPct val="150000"/>
              </a:lnSpc>
              <a:spcBef>
                <a:spcPts val="500"/>
              </a:spcBef>
              <a:spcAft>
                <a:spcPts val="1125"/>
              </a:spcAft>
            </a:pPr>
            <a:r>
              <a:rPr lang="pl-PL" sz="3200" spc="5"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(Słownik terminów żywieniowych, 2001r.).</a:t>
            </a:r>
          </a:p>
        </p:txBody>
      </p:sp>
    </p:spTree>
    <p:extLst>
      <p:ext uri="{BB962C8B-B14F-4D97-AF65-F5344CB8AC3E}">
        <p14:creationId xmlns:p14="http://schemas.microsoft.com/office/powerpoint/2010/main" xmlns="" val="139044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11D92D5F-1E8B-439A-8A12-2C2BFE0C6B51}"/>
              </a:ext>
            </a:extLst>
          </p:cNvPr>
          <p:cNvSpPr txBox="1"/>
          <p:nvPr/>
        </p:nvSpPr>
        <p:spPr>
          <a:xfrm>
            <a:off x="0" y="1"/>
            <a:ext cx="12191999" cy="7499489"/>
          </a:xfrm>
          <a:prstGeom prst="rect">
            <a:avLst/>
          </a:prstGeom>
          <a:solidFill>
            <a:schemeClr val="accent2">
              <a:lumMod val="20000"/>
              <a:lumOff val="80000"/>
            </a:schemeClr>
          </a:solidFill>
          <a:effectLst>
            <a:innerShdw blurRad="114300">
              <a:prstClr val="black"/>
            </a:innerShdw>
          </a:effectLst>
        </p:spPr>
        <p:txBody>
          <a:bodyPr wrap="square">
            <a:spAutoFit/>
          </a:bodyPr>
          <a:lstStyle/>
          <a:p>
            <a:pPr algn="ctr">
              <a:spcBef>
                <a:spcPts val="500"/>
              </a:spcBef>
              <a:spcAft>
                <a:spcPts val="1125"/>
              </a:spcAft>
            </a:pPr>
            <a:endParaRPr lang="pl-PL" sz="2400" spc="5" dirty="0">
              <a:solidFill>
                <a:srgbClr val="201D1D"/>
              </a:solidFill>
              <a:effectLst/>
              <a:latin typeface="Arial" panose="020B0604020202020204" pitchFamily="34" charset="0"/>
              <a:ea typeface="Times New Roman" panose="02020603050405020304" pitchFamily="18" charset="0"/>
            </a:endParaRPr>
          </a:p>
          <a:p>
            <a:pPr algn="ctr">
              <a:spcBef>
                <a:spcPts val="500"/>
              </a:spcBef>
              <a:spcAft>
                <a:spcPts val="1125"/>
              </a:spcAft>
            </a:pPr>
            <a:endParaRPr lang="pl-PL" sz="2400" spc="5" dirty="0">
              <a:solidFill>
                <a:srgbClr val="201D1D"/>
              </a:solidFill>
              <a:latin typeface="Arial" panose="020B0604020202020204" pitchFamily="34" charset="0"/>
              <a:ea typeface="Times New Roman" panose="02020603050405020304" pitchFamily="18" charset="0"/>
            </a:endParaRPr>
          </a:p>
          <a:p>
            <a:pPr algn="r">
              <a:spcBef>
                <a:spcPts val="500"/>
              </a:spcBef>
              <a:spcAft>
                <a:spcPts val="1125"/>
              </a:spcAft>
            </a:pPr>
            <a:r>
              <a:rPr lang="pl-PL" sz="2800" b="1" i="1" spc="5" dirty="0">
                <a:solidFill>
                  <a:srgbClr val="201D1D"/>
                </a:solidFill>
                <a:effectLst/>
                <a:latin typeface="Arial" panose="020B0604020202020204" pitchFamily="34" charset="0"/>
                <a:ea typeface="Times New Roman" panose="02020603050405020304" pitchFamily="18" charset="0"/>
              </a:rPr>
              <a:t>Problem głodu jest chorobą pokoleniową..</a:t>
            </a:r>
          </a:p>
          <a:p>
            <a:pPr algn="ctr">
              <a:spcBef>
                <a:spcPts val="500"/>
              </a:spcBef>
              <a:spcAft>
                <a:spcPts val="1125"/>
              </a:spcAft>
            </a:pPr>
            <a:endParaRPr lang="pl-PL" sz="2400" i="1" spc="5" dirty="0">
              <a:solidFill>
                <a:srgbClr val="201D1D"/>
              </a:solidFill>
              <a:latin typeface="Arial" panose="020B0604020202020204" pitchFamily="34" charset="0"/>
              <a:ea typeface="Times New Roman" panose="02020603050405020304" pitchFamily="18" charset="0"/>
            </a:endParaRPr>
          </a:p>
          <a:p>
            <a:pPr algn="ctr">
              <a:spcBef>
                <a:spcPts val="500"/>
              </a:spcBef>
              <a:spcAft>
                <a:spcPts val="1125"/>
              </a:spcAft>
            </a:pPr>
            <a:endParaRPr lang="pl-PL" sz="2400" spc="5" dirty="0">
              <a:solidFill>
                <a:srgbClr val="201D1D"/>
              </a:solidFill>
              <a:effectLst/>
              <a:latin typeface="Arial" panose="020B0604020202020204" pitchFamily="34" charset="0"/>
              <a:ea typeface="Times New Roman" panose="02020603050405020304" pitchFamily="18" charset="0"/>
            </a:endParaRPr>
          </a:p>
          <a:p>
            <a:pPr algn="ctr">
              <a:spcBef>
                <a:spcPts val="500"/>
              </a:spcBef>
              <a:spcAft>
                <a:spcPts val="1125"/>
              </a:spcAft>
            </a:pPr>
            <a:endParaRPr lang="pl-PL" sz="2400" spc="5" dirty="0">
              <a:solidFill>
                <a:srgbClr val="201D1D"/>
              </a:solidFill>
              <a:latin typeface="Arial" panose="020B0604020202020204" pitchFamily="34" charset="0"/>
              <a:ea typeface="Times New Roman" panose="02020603050405020304" pitchFamily="18" charset="0"/>
            </a:endParaRPr>
          </a:p>
          <a:p>
            <a:pPr algn="ctr">
              <a:spcBef>
                <a:spcPts val="500"/>
              </a:spcBef>
              <a:spcAft>
                <a:spcPts val="1125"/>
              </a:spcAft>
            </a:pPr>
            <a:r>
              <a:rPr lang="pl-PL" sz="2400" i="1" spc="5" dirty="0">
                <a:solidFill>
                  <a:srgbClr val="201D1D"/>
                </a:solidFill>
                <a:effectLst/>
                <a:latin typeface="Arial" panose="020B0604020202020204" pitchFamily="34" charset="0"/>
                <a:ea typeface="Times New Roman" panose="02020603050405020304" pitchFamily="18" charset="0"/>
              </a:rPr>
              <a:t>Niska waga urodzeniowa noworodka podwyższa ryzyko jego śmierci w pierwszych miesiącach życia. </a:t>
            </a:r>
            <a:r>
              <a:rPr lang="pl-PL" sz="2400" i="1" spc="5" dirty="0">
                <a:solidFill>
                  <a:srgbClr val="201D1D"/>
                </a:solidFill>
                <a:latin typeface="Arial" panose="020B0604020202020204" pitchFamily="34" charset="0"/>
                <a:ea typeface="Times New Roman" panose="02020603050405020304" pitchFamily="18" charset="0"/>
              </a:rPr>
              <a:t>Noworodki</a:t>
            </a:r>
            <a:r>
              <a:rPr lang="pl-PL" sz="2400" i="1" spc="5" dirty="0">
                <a:solidFill>
                  <a:srgbClr val="201D1D"/>
                </a:solidFill>
                <a:effectLst/>
                <a:latin typeface="Arial" panose="020B0604020202020204" pitchFamily="34" charset="0"/>
                <a:ea typeface="Times New Roman" panose="02020603050405020304" pitchFamily="18" charset="0"/>
              </a:rPr>
              <a:t>, które przeżyją, mają osłabiony system immunologiczny i częściej zapadają na przewlekłe choroby. Kobiety żyjące w </a:t>
            </a:r>
            <a:r>
              <a:rPr lang="pl-PL" sz="2400" i="1" spc="5" dirty="0">
                <a:solidFill>
                  <a:srgbClr val="201D1D"/>
                </a:solidFill>
                <a:latin typeface="Arial" panose="020B0604020202020204" pitchFamily="34" charset="0"/>
                <a:ea typeface="Times New Roman" panose="02020603050405020304" pitchFamily="18" charset="0"/>
              </a:rPr>
              <a:t>skrajnych</a:t>
            </a:r>
            <a:r>
              <a:rPr lang="pl-PL" sz="2400" i="1" spc="5" dirty="0">
                <a:solidFill>
                  <a:srgbClr val="201D1D"/>
                </a:solidFill>
                <a:effectLst/>
                <a:latin typeface="Arial" panose="020B0604020202020204" pitchFamily="34" charset="0"/>
                <a:ea typeface="Times New Roman" panose="02020603050405020304" pitchFamily="18" charset="0"/>
              </a:rPr>
              <a:t> warunkach bytowych (niedożywione) rodzą słabe i chore </a:t>
            </a:r>
            <a:r>
              <a:rPr lang="pl-PL" sz="2400" i="1" spc="5" dirty="0">
                <a:solidFill>
                  <a:srgbClr val="201D1D"/>
                </a:solidFill>
                <a:latin typeface="Arial" panose="020B0604020202020204" pitchFamily="34" charset="0"/>
                <a:ea typeface="Times New Roman" panose="02020603050405020304" pitchFamily="18" charset="0"/>
              </a:rPr>
              <a:t>potomstwo</a:t>
            </a:r>
            <a:r>
              <a:rPr lang="pl-PL" sz="2400" i="1" spc="5" dirty="0">
                <a:solidFill>
                  <a:srgbClr val="201D1D"/>
                </a:solidFill>
                <a:effectLst/>
                <a:latin typeface="Arial" panose="020B0604020202020204" pitchFamily="34" charset="0"/>
                <a:ea typeface="Times New Roman" panose="02020603050405020304" pitchFamily="18" charset="0"/>
              </a:rPr>
              <a:t>. </a:t>
            </a:r>
            <a:r>
              <a:rPr lang="pl-PL" sz="2400" i="1" spc="5" dirty="0">
                <a:solidFill>
                  <a:srgbClr val="201D1D"/>
                </a:solidFill>
                <a:latin typeface="Arial" panose="020B0604020202020204" pitchFamily="34" charset="0"/>
                <a:ea typeface="Times New Roman" panose="02020603050405020304" pitchFamily="18" charset="0"/>
              </a:rPr>
              <a:t>P</a:t>
            </a:r>
            <a:r>
              <a:rPr lang="pl-PL" sz="2400" i="1" spc="5" dirty="0">
                <a:solidFill>
                  <a:srgbClr val="201D1D"/>
                </a:solidFill>
                <a:effectLst/>
                <a:latin typeface="Arial" panose="020B0604020202020204" pitchFamily="34" charset="0"/>
                <a:ea typeface="Times New Roman" panose="02020603050405020304" pitchFamily="18" charset="0"/>
              </a:rPr>
              <a:t>roblem głodu i chorób z nim związanych staje się chorobą pokoleniową. Dobrze odżywione kobiety ponoszą mniejsze ryzyko w czasie ciąży i porodu, co zapewnia zdrowy i odpowiedni rozwój psychiczny i fizyczny ich dzieciom. Dobrze odżywione dzieci lepiej radzą sobie z nauką w szkole, mają szansę wyrosnąć na zdrowych ludzi oraz dać swoim dzieciom lepszy start.</a:t>
            </a:r>
          </a:p>
          <a:p>
            <a:pPr algn="ctr">
              <a:spcBef>
                <a:spcPts val="500"/>
              </a:spcBef>
              <a:spcAft>
                <a:spcPts val="1125"/>
              </a:spcAft>
            </a:pPr>
            <a:endParaRPr lang="pl-PL" sz="2400" spc="5" dirty="0">
              <a:solidFill>
                <a:srgbClr val="201D1D"/>
              </a:solidFill>
              <a:latin typeface="Arial" panose="020B0604020202020204" pitchFamily="34" charset="0"/>
              <a:ea typeface="Times New Roman" panose="02020603050405020304" pitchFamily="18" charset="0"/>
            </a:endParaRPr>
          </a:p>
        </p:txBody>
      </p:sp>
      <p:pic>
        <p:nvPicPr>
          <p:cNvPr id="5" name="Obraz 4">
            <a:extLst>
              <a:ext uri="{FF2B5EF4-FFF2-40B4-BE49-F238E27FC236}">
                <a16:creationId xmlns:a16="http://schemas.microsoft.com/office/drawing/2014/main" xmlns="" id="{DBA6BC32-F915-40C4-A910-50F59752BD6F}"/>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415637" y="303415"/>
            <a:ext cx="4272741" cy="2955174"/>
          </a:xfrm>
          <a:prstGeom prst="rect">
            <a:avLst/>
          </a:prstGeom>
        </p:spPr>
      </p:pic>
    </p:spTree>
    <p:extLst>
      <p:ext uri="{BB962C8B-B14F-4D97-AF65-F5344CB8AC3E}">
        <p14:creationId xmlns:p14="http://schemas.microsoft.com/office/powerpoint/2010/main" xmlns="" val="2810305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D055B97E-8BCF-4071-9258-2E754B56C33A}"/>
              </a:ext>
            </a:extLst>
          </p:cNvPr>
          <p:cNvSpPr txBox="1"/>
          <p:nvPr/>
        </p:nvSpPr>
        <p:spPr>
          <a:xfrm>
            <a:off x="1" y="0"/>
            <a:ext cx="12192000" cy="8664231"/>
          </a:xfrm>
          <a:prstGeom prst="rect">
            <a:avLst/>
          </a:prstGeom>
          <a:blipFill dpi="0" rotWithShape="1">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a:stretch>
              <a:fillRect/>
            </a:stretch>
          </a:blipFill>
        </p:spPr>
        <p:txBody>
          <a:bodyPr wrap="square">
            <a:spAutoFit/>
          </a:bodyPr>
          <a:lstStyle/>
          <a:p>
            <a:pPr algn="r">
              <a:lnSpc>
                <a:spcPct val="106000"/>
              </a:lnSpc>
              <a:spcAft>
                <a:spcPts val="800"/>
              </a:spcAft>
            </a:pPr>
            <a:r>
              <a:rPr lang="pl-PL" sz="32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Ratujmy niedożywione dzieci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Można temu przeciwdziałać stosując specjalną terapię, która może przebiegać w warunkach domowych. Około 80% dzieci cierpiących na ostre niedożywienie może być leczone w domu. Taka terapia może mieć znaczący wpływ na opiekę zdrowotną danego kraju.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Dzieci niedożywione potrzebują pożywienia bezpiecznego, lekkostrawnego, wysokoenergetycznego oraz bogatego w witaminy i minerały. </a:t>
            </a:r>
          </a:p>
          <a:p>
            <a:pPr algn="r">
              <a:lnSpc>
                <a:spcPct val="106000"/>
              </a:lnSpc>
              <a:spcAft>
                <a:spcPts val="800"/>
              </a:spcAft>
            </a:pPr>
            <a:r>
              <a:rPr lang="pl-PL" sz="2000" b="1" spc="5" dirty="0">
                <a:highlight>
                  <a:srgbClr val="C0C0C0"/>
                </a:highlight>
                <a:latin typeface="Arial" panose="020B0604020202020204" pitchFamily="34" charset="0"/>
                <a:ea typeface="Calibri" panose="020F0502020204030204" pitchFamily="34" charset="0"/>
                <a:cs typeface="Times New Roman" panose="02020603050405020304" pitchFamily="18" charset="0"/>
              </a:rPr>
              <a:t>Specjalne</a:t>
            </a: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 pożywienie terapeutyczne, gotowe do spożycia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(redy-to-</a:t>
            </a:r>
            <a:r>
              <a:rPr lang="pl-PL" sz="2000" b="1" spc="5" dirty="0" err="1">
                <a:effectLst/>
                <a:highlight>
                  <a:srgbClr val="C0C0C0"/>
                </a:highlight>
                <a:latin typeface="Arial" panose="020B0604020202020204" pitchFamily="34" charset="0"/>
                <a:ea typeface="Calibri" panose="020F0502020204030204" pitchFamily="34" charset="0"/>
                <a:cs typeface="Times New Roman" panose="02020603050405020304" pitchFamily="18" charset="0"/>
              </a:rPr>
              <a:t>use</a:t>
            </a: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 </a:t>
            </a:r>
            <a:r>
              <a:rPr lang="pl-PL" sz="2000" b="1" spc="5" dirty="0" err="1">
                <a:effectLst/>
                <a:highlight>
                  <a:srgbClr val="C0C0C0"/>
                </a:highlight>
                <a:latin typeface="Arial" panose="020B0604020202020204" pitchFamily="34" charset="0"/>
                <a:ea typeface="Calibri" panose="020F0502020204030204" pitchFamily="34" charset="0"/>
                <a:cs typeface="Times New Roman" panose="02020603050405020304" pitchFamily="18" charset="0"/>
              </a:rPr>
              <a:t>therapeutic</a:t>
            </a: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 food - RUTF) złożone jest głównie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z orzechów ziemnych. Produkty te nie wymagają użycia wody.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Dzięki temu mogą być bezpiecznie przechowywane w temperaturze pokojowej, a także w miejscach o złych warunkach higienicznych. Tzw. </a:t>
            </a:r>
            <a:r>
              <a:rPr lang="pl-PL" sz="2000" b="1" spc="5" dirty="0">
                <a:highlight>
                  <a:srgbClr val="C0C0C0"/>
                </a:highlight>
                <a:latin typeface="Arial" panose="020B0604020202020204" pitchFamily="34" charset="0"/>
                <a:ea typeface="Calibri" panose="020F0502020204030204" pitchFamily="34" charset="0"/>
                <a:cs typeface="Times New Roman" panose="02020603050405020304" pitchFamily="18" charset="0"/>
              </a:rPr>
              <a:t>p</a:t>
            </a: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astę terapeutyczną</a:t>
            </a:r>
            <a:r>
              <a:rPr lang="pl-PL" sz="2000" b="1" spc="5" dirty="0">
                <a:highlight>
                  <a:srgbClr val="C0C0C0"/>
                </a:highlight>
                <a:latin typeface="Arial" panose="020B0604020202020204" pitchFamily="34" charset="0"/>
                <a:ea typeface="Calibri" panose="020F0502020204030204" pitchFamily="34" charset="0"/>
                <a:cs typeface="Times New Roman" panose="02020603050405020304" pitchFamily="18" charset="0"/>
              </a:rPr>
              <a:t> podają </a:t>
            </a:r>
          </a:p>
          <a:p>
            <a:pPr algn="r">
              <a:lnSpc>
                <a:spcPct val="106000"/>
              </a:lnSpc>
              <a:spcAft>
                <a:spcPts val="800"/>
              </a:spcAft>
            </a:pPr>
            <a:r>
              <a:rPr lang="pl-PL" sz="2000" b="1" spc="5" dirty="0">
                <a:highlight>
                  <a:srgbClr val="C0C0C0"/>
                </a:highlight>
                <a:latin typeface="Arial" panose="020B0604020202020204" pitchFamily="34" charset="0"/>
                <a:ea typeface="Calibri" panose="020F0502020204030204" pitchFamily="34" charset="0"/>
                <a:cs typeface="Times New Roman" panose="02020603050405020304" pitchFamily="18" charset="0"/>
              </a:rPr>
              <a:t>osoby niezwiązane ze środowiskiem medycznym, mogą to być sami rodzice.</a:t>
            </a: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Leczenie powinno być wspomagane lekami chroniącymi organizm </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dzieci przed infekcjami. Technologia produkcji pożywienia terapeutycznego</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 gotowego do spożycia (RUFT) jest bardzo prosta i może być wdrożona</a:t>
            </a:r>
          </a:p>
          <a:p>
            <a:pPr algn="r">
              <a:lnSpc>
                <a:spcPct val="106000"/>
              </a:lnSpc>
              <a:spcAft>
                <a:spcPts val="800"/>
              </a:spcAft>
            </a:pPr>
            <a:r>
              <a:rPr lang="pl-PL" sz="2000" b="1" spc="5" dirty="0">
                <a:effectLst/>
                <a:highlight>
                  <a:srgbClr val="C0C0C0"/>
                </a:highlight>
                <a:latin typeface="Arial" panose="020B0604020202020204" pitchFamily="34" charset="0"/>
                <a:ea typeface="Calibri" panose="020F0502020204030204" pitchFamily="34" charset="0"/>
                <a:cs typeface="Times New Roman" panose="02020603050405020304" pitchFamily="18" charset="0"/>
              </a:rPr>
              <a:t> w każdym kraju w każdych warunkach.</a:t>
            </a:r>
            <a:r>
              <a:rPr lang="pl-PL" sz="2000" b="1" spc="5" dirty="0">
                <a:solidFill>
                  <a:schemeClr val="bg1"/>
                </a:solidFill>
                <a:effectLst/>
                <a:highlight>
                  <a:srgbClr val="C0C0C0"/>
                </a:highlight>
                <a:latin typeface="Arial" panose="020B0604020202020204" pitchFamily="34" charset="0"/>
                <a:ea typeface="Calibri" panose="020F0502020204030204" pitchFamily="34" charset="0"/>
                <a:cs typeface="Times New Roman" panose="02020603050405020304" pitchFamily="18" charset="0"/>
              </a:rPr>
              <a:t>.</a:t>
            </a:r>
          </a:p>
          <a:p>
            <a:pPr algn="ctr">
              <a:lnSpc>
                <a:spcPct val="106000"/>
              </a:lnSpc>
              <a:spcAft>
                <a:spcPts val="800"/>
              </a:spcAft>
            </a:pPr>
            <a:endParaRPr lang="pl-PL" sz="2000" dirty="0">
              <a:solidFill>
                <a:schemeClr val="bg1"/>
              </a:solidFill>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pl-PL"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pl-PL"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pl-PL"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63433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2E0274E-1505-4CEA-9759-60AFA3E4BA78}"/>
              </a:ext>
            </a:extLst>
          </p:cNvPr>
          <p:cNvSpPr>
            <a:spLocks noGrp="1"/>
          </p:cNvSpPr>
          <p:nvPr>
            <p:ph type="title"/>
          </p:nvPr>
        </p:nvSpPr>
        <p:spPr>
          <a:xfrm>
            <a:off x="0" y="0"/>
            <a:ext cx="12191998" cy="1690688"/>
          </a:xfrm>
          <a:solidFill>
            <a:schemeClr val="accent1">
              <a:lumMod val="20000"/>
              <a:lumOff val="80000"/>
            </a:schemeClr>
          </a:solidFill>
        </p:spPr>
        <p:txBody>
          <a:bodyPr>
            <a:normAutofit/>
          </a:bodyPr>
          <a:lstStyle/>
          <a:p>
            <a:pPr algn="just"/>
            <a:r>
              <a:rPr lang="pl-PL" sz="2800" i="1" dirty="0"/>
              <a:t>W Polsce problem głodu również dotyka dzieci, mimo iż mamy XXI wiek i rodziny posiadają dofinansowanie 500+ na każde dziecko. Jak donoszą statystyki od 2016 roku skala ubóstwa nie zmalała, a rosnąca inflacja sprawia, ze zasiłek traci wartości.</a:t>
            </a:r>
          </a:p>
        </p:txBody>
      </p:sp>
      <p:pic>
        <p:nvPicPr>
          <p:cNvPr id="3" name="Obraz 2">
            <a:extLst>
              <a:ext uri="{FF2B5EF4-FFF2-40B4-BE49-F238E27FC236}">
                <a16:creationId xmlns:a16="http://schemas.microsoft.com/office/drawing/2014/main" xmlns="" id="{DD5A678E-C887-47D7-B029-B513138D73E7}"/>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0" y="1690688"/>
            <a:ext cx="12191999" cy="5167312"/>
          </a:xfrm>
          <a:prstGeom prst="rect">
            <a:avLst/>
          </a:prstGeom>
        </p:spPr>
      </p:pic>
    </p:spTree>
    <p:extLst>
      <p:ext uri="{BB962C8B-B14F-4D97-AF65-F5344CB8AC3E}">
        <p14:creationId xmlns:p14="http://schemas.microsoft.com/office/powerpoint/2010/main" xmlns="" val="4293988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6DCD5A60-5822-4A4D-9686-C8D72B940E90}"/>
              </a:ext>
            </a:extLst>
          </p:cNvPr>
          <p:cNvGraphicFramePr/>
          <p:nvPr>
            <p:extLst>
              <p:ext uri="{D42A27DB-BD31-4B8C-83A1-F6EECF244321}">
                <p14:modId xmlns:p14="http://schemas.microsoft.com/office/powerpoint/2010/main" xmlns="" val="3674683643"/>
              </p:ext>
            </p:extLst>
          </p:nvPr>
        </p:nvGraphicFramePr>
        <p:xfrm>
          <a:off x="1" y="-1"/>
          <a:ext cx="12191999"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az 3">
            <a:extLst>
              <a:ext uri="{FF2B5EF4-FFF2-40B4-BE49-F238E27FC236}">
                <a16:creationId xmlns:a16="http://schemas.microsoft.com/office/drawing/2014/main" xmlns="" id="{832C696B-F331-4581-B081-298FFDBFB78B}"/>
              </a:ext>
            </a:extLst>
          </p:cNvPr>
          <p:cNvPicPr>
            <a:picLocks noChangeAspect="1"/>
          </p:cNvPicPr>
          <p:nvPr/>
        </p:nvPicPr>
        <p:blipFill>
          <a:blip r:embed="rId7" cstate="print">
            <a:extLst>
              <a:ext uri="{28A0092B-C50C-407E-A947-70E740481C1C}">
                <a14:useLocalDpi xmlns:a14="http://schemas.microsoft.com/office/drawing/2010/main" xmlns="" val="0"/>
              </a:ext>
              <a:ext uri="{837473B0-CC2E-450A-ABE3-18F120FF3D39}">
                <a1611:picAttrSrcUrl xmlns:a1611="http://schemas.microsoft.com/office/drawing/2016/11/main" xmlns="" r:id="rId8"/>
              </a:ext>
            </a:extLst>
          </a:blip>
          <a:stretch>
            <a:fillRect/>
          </a:stretch>
        </p:blipFill>
        <p:spPr>
          <a:xfrm>
            <a:off x="4508938" y="-39980"/>
            <a:ext cx="3531476" cy="2357512"/>
          </a:xfrm>
          <a:prstGeom prst="rect">
            <a:avLst/>
          </a:prstGeom>
        </p:spPr>
      </p:pic>
      <p:pic>
        <p:nvPicPr>
          <p:cNvPr id="6" name="Obraz 5">
            <a:extLst>
              <a:ext uri="{FF2B5EF4-FFF2-40B4-BE49-F238E27FC236}">
                <a16:creationId xmlns:a16="http://schemas.microsoft.com/office/drawing/2014/main" xmlns="" id="{31E9EF75-2E62-48E5-B6E2-9AC3EC0B0544}"/>
              </a:ext>
            </a:extLst>
          </p:cNvPr>
          <p:cNvPicPr>
            <a:picLocks noChangeAspect="1"/>
          </p:cNvPicPr>
          <p:nvPr/>
        </p:nvPicPr>
        <p:blipFill>
          <a:blip r:embed="rId9" cstate="print">
            <a:extLst>
              <a:ext uri="{28A0092B-C50C-407E-A947-70E740481C1C}">
                <a14:useLocalDpi xmlns:a14="http://schemas.microsoft.com/office/drawing/2010/main" xmlns="" val="0"/>
              </a:ext>
              <a:ext uri="{837473B0-CC2E-450A-ABE3-18F120FF3D39}">
                <a1611:picAttrSrcUrl xmlns:a1611="http://schemas.microsoft.com/office/drawing/2016/11/main" xmlns="" r:id="rId10"/>
              </a:ext>
            </a:extLst>
          </a:blip>
          <a:stretch>
            <a:fillRect/>
          </a:stretch>
        </p:blipFill>
        <p:spPr>
          <a:xfrm>
            <a:off x="5376040" y="2317531"/>
            <a:ext cx="3342291" cy="2222938"/>
          </a:xfrm>
          <a:prstGeom prst="rect">
            <a:avLst/>
          </a:prstGeom>
        </p:spPr>
      </p:pic>
      <p:pic>
        <p:nvPicPr>
          <p:cNvPr id="8" name="Obraz 7">
            <a:extLst>
              <a:ext uri="{FF2B5EF4-FFF2-40B4-BE49-F238E27FC236}">
                <a16:creationId xmlns:a16="http://schemas.microsoft.com/office/drawing/2014/main" xmlns="" id="{E5F3BDBE-D7B2-48EE-8D95-3A400399E646}"/>
              </a:ext>
            </a:extLst>
          </p:cNvPr>
          <p:cNvPicPr>
            <a:picLocks noChangeAspect="1"/>
          </p:cNvPicPr>
          <p:nvPr/>
        </p:nvPicPr>
        <p:blipFill>
          <a:blip r:embed="rId11" cstate="print">
            <a:extLst>
              <a:ext uri="{28A0092B-C50C-407E-A947-70E740481C1C}">
                <a14:useLocalDpi xmlns:a14="http://schemas.microsoft.com/office/drawing/2010/main" xmlns="" val="0"/>
              </a:ext>
              <a:ext uri="{837473B0-CC2E-450A-ABE3-18F120FF3D39}">
                <a1611:picAttrSrcUrl xmlns:a1611="http://schemas.microsoft.com/office/drawing/2016/11/main" xmlns="" r:id="rId12"/>
              </a:ext>
            </a:extLst>
          </a:blip>
          <a:stretch>
            <a:fillRect/>
          </a:stretch>
        </p:blipFill>
        <p:spPr>
          <a:xfrm>
            <a:off x="4745419" y="4540468"/>
            <a:ext cx="3531477" cy="2317531"/>
          </a:xfrm>
          <a:prstGeom prst="rect">
            <a:avLst/>
          </a:prstGeom>
        </p:spPr>
      </p:pic>
      <p:sp>
        <p:nvSpPr>
          <p:cNvPr id="9" name="pole tekstowe 8">
            <a:extLst>
              <a:ext uri="{FF2B5EF4-FFF2-40B4-BE49-F238E27FC236}">
                <a16:creationId xmlns:a16="http://schemas.microsoft.com/office/drawing/2014/main" xmlns="" id="{08D4E692-0401-44FD-9931-84BAD64846BC}"/>
              </a:ext>
            </a:extLst>
          </p:cNvPr>
          <p:cNvSpPr txBox="1"/>
          <p:nvPr/>
        </p:nvSpPr>
        <p:spPr>
          <a:xfrm>
            <a:off x="189186" y="204953"/>
            <a:ext cx="4193628" cy="1569660"/>
          </a:xfrm>
          <a:prstGeom prst="rect">
            <a:avLst/>
          </a:prstGeom>
          <a:noFill/>
        </p:spPr>
        <p:txBody>
          <a:bodyPr wrap="square" rtlCol="0">
            <a:spAutoFit/>
          </a:bodyPr>
          <a:lstStyle/>
          <a:p>
            <a:pPr algn="ctr"/>
            <a:r>
              <a:rPr lang="pl-PL" sz="4800" b="1" dirty="0">
                <a:solidFill>
                  <a:schemeClr val="tx1">
                    <a:lumMod val="75000"/>
                    <a:lumOff val="25000"/>
                  </a:schemeClr>
                </a:solidFill>
              </a:rPr>
              <a:t>Skutki głodu wśród dzieci:</a:t>
            </a:r>
          </a:p>
        </p:txBody>
      </p:sp>
    </p:spTree>
    <p:extLst>
      <p:ext uri="{BB962C8B-B14F-4D97-AF65-F5344CB8AC3E}">
        <p14:creationId xmlns:p14="http://schemas.microsoft.com/office/powerpoint/2010/main" xmlns="" val="629560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837473B0-CC2E-450A-ABE3-18F120FF3D39}">
                <a1611:picAttrSrcUrl xmlns:a1611="http://schemas.microsoft.com/office/drawing/2016/11/main" xmlns="" r:id="rId4"/>
              </a:ext>
            </a:extLst>
          </a:blip>
          <a:srcRect/>
          <a:stretch>
            <a:fillRect t="-9000" b="-9000"/>
          </a:stretch>
        </a:blip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3F3D1379-ECB1-4E47-8B65-FB7F971593BF}"/>
              </a:ext>
            </a:extLst>
          </p:cNvPr>
          <p:cNvSpPr txBox="1"/>
          <p:nvPr/>
        </p:nvSpPr>
        <p:spPr>
          <a:xfrm>
            <a:off x="0" y="199110"/>
            <a:ext cx="12192000" cy="6519734"/>
          </a:xfrm>
          <a:prstGeom prst="rect">
            <a:avLst/>
          </a:prstGeom>
          <a:noFill/>
        </p:spPr>
        <p:txBody>
          <a:bodyPr wrap="square">
            <a:spAutoFit/>
          </a:bodyPr>
          <a:lstStyle/>
          <a:p>
            <a:pPr algn="ctr">
              <a:spcBef>
                <a:spcPts val="500"/>
              </a:spcBef>
              <a:spcAft>
                <a:spcPts val="750"/>
              </a:spcAft>
            </a:pPr>
            <a:r>
              <a:rPr lang="pl-PL" sz="3600" b="1" dirty="0">
                <a:solidFill>
                  <a:schemeClr val="bg1"/>
                </a:solidFill>
                <a:effectLst/>
                <a:latin typeface="Arial" panose="020B0604020202020204" pitchFamily="34" charset="0"/>
                <a:ea typeface="Times New Roman" panose="02020603050405020304" pitchFamily="18" charset="0"/>
              </a:rPr>
              <a:t>Światowy Dzień Żywności obchodzony jest </a:t>
            </a:r>
          </a:p>
          <a:p>
            <a:pPr algn="ctr">
              <a:spcBef>
                <a:spcPts val="500"/>
              </a:spcBef>
              <a:spcAft>
                <a:spcPts val="750"/>
              </a:spcAft>
            </a:pPr>
            <a:r>
              <a:rPr lang="pl-PL" sz="3600" b="1" dirty="0">
                <a:solidFill>
                  <a:schemeClr val="bg1"/>
                </a:solidFill>
                <a:effectLst/>
                <a:latin typeface="Arial" panose="020B0604020202020204" pitchFamily="34" charset="0"/>
                <a:ea typeface="Times New Roman" panose="02020603050405020304" pitchFamily="18" charset="0"/>
              </a:rPr>
              <a:t>16 października. Święto ustanowione zostało w 1979 roku – na cześć utworzonej tego dnia w 1945 roku Organizacji Narodów Zjednoczonych do spraw Wyżywienia i Rolnictwa. Dzień ten jest </a:t>
            </a:r>
            <a:r>
              <a:rPr lang="pl-PL" sz="3600" b="1" dirty="0">
                <a:solidFill>
                  <a:schemeClr val="bg1"/>
                </a:solidFill>
                <a:latin typeface="Arial" panose="020B0604020202020204" pitchFamily="34" charset="0"/>
                <a:ea typeface="Times New Roman" panose="02020603050405020304" pitchFamily="18" charset="0"/>
              </a:rPr>
              <a:t>szansą</a:t>
            </a:r>
            <a:r>
              <a:rPr lang="pl-PL" sz="3600" b="1" dirty="0">
                <a:solidFill>
                  <a:schemeClr val="bg1"/>
                </a:solidFill>
                <a:effectLst/>
                <a:latin typeface="Arial" panose="020B0604020202020204" pitchFamily="34" charset="0"/>
                <a:ea typeface="Times New Roman" panose="02020603050405020304" pitchFamily="18" charset="0"/>
              </a:rPr>
              <a:t> do </a:t>
            </a:r>
            <a:r>
              <a:rPr lang="pl-PL" sz="3600" b="1" dirty="0">
                <a:solidFill>
                  <a:schemeClr val="bg1"/>
                </a:solidFill>
                <a:latin typeface="Arial" panose="020B0604020202020204" pitchFamily="34" charset="0"/>
                <a:ea typeface="Times New Roman" panose="02020603050405020304" pitchFamily="18" charset="0"/>
              </a:rPr>
              <a:t>uświadom</a:t>
            </a:r>
            <a:r>
              <a:rPr lang="pl-PL" sz="3600" b="1" dirty="0">
                <a:solidFill>
                  <a:schemeClr val="bg1"/>
                </a:solidFill>
                <a:effectLst/>
                <a:latin typeface="Arial" panose="020B0604020202020204" pitchFamily="34" charset="0"/>
                <a:ea typeface="Times New Roman" panose="02020603050405020304" pitchFamily="18" charset="0"/>
              </a:rPr>
              <a:t>ienia sobie problemów żywnościowych na świecie oraz wzmocnienia solidarności z tymi, którzy doświadczają głodu, niedożywienia, ubóstwa i nędzy.</a:t>
            </a:r>
            <a:endParaRPr lang="pl-PL" sz="3600" b="1" dirty="0">
              <a:solidFill>
                <a:schemeClr val="bg1"/>
              </a:solidFill>
              <a:effectLst/>
              <a:latin typeface="Times New Roman" panose="02020603050405020304" pitchFamily="18" charset="0"/>
              <a:ea typeface="Times New Roman" panose="02020603050405020304" pitchFamily="18" charset="0"/>
            </a:endParaRPr>
          </a:p>
          <a:p>
            <a:pPr algn="ctr">
              <a:spcBef>
                <a:spcPts val="500"/>
              </a:spcBef>
              <a:spcAft>
                <a:spcPts val="750"/>
              </a:spcAft>
            </a:pPr>
            <a:r>
              <a:rPr lang="pl-PL" sz="3600" b="1" dirty="0">
                <a:solidFill>
                  <a:schemeClr val="bg1"/>
                </a:solidFill>
                <a:effectLst/>
                <a:latin typeface="Arial" panose="020B0604020202020204" pitchFamily="34" charset="0"/>
                <a:ea typeface="Times New Roman" panose="02020603050405020304" pitchFamily="18" charset="0"/>
              </a:rPr>
              <a:t>Globalny system żywności </a:t>
            </a:r>
            <a:r>
              <a:rPr lang="pl-PL" sz="3600" b="1" dirty="0">
                <a:solidFill>
                  <a:schemeClr val="bg1"/>
                </a:solidFill>
                <a:latin typeface="Arial" panose="020B0604020202020204" pitchFamily="34" charset="0"/>
                <a:ea typeface="Times New Roman" panose="02020603050405020304" pitchFamily="18" charset="0"/>
              </a:rPr>
              <a:t>jest dylematem istnienia życia na Ziemi. Pamiętajmy</a:t>
            </a:r>
            <a:r>
              <a:rPr lang="pl-PL" sz="3600" b="1" dirty="0">
                <a:solidFill>
                  <a:schemeClr val="bg1"/>
                </a:solidFill>
                <a:effectLst/>
                <a:latin typeface="Arial" panose="020B0604020202020204" pitchFamily="34" charset="0"/>
                <a:ea typeface="Times New Roman" panose="02020603050405020304" pitchFamily="18" charset="0"/>
              </a:rPr>
              <a:t>, że nasze codzienne wybory mają globalne konsekwencje.</a:t>
            </a:r>
            <a:endParaRPr lang="pl-PL" sz="36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7997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F2D8B464-A340-49EA-8041-890166BF6185}"/>
              </a:ext>
            </a:extLst>
          </p:cNvPr>
          <p:cNvSpPr txBox="1"/>
          <p:nvPr/>
        </p:nvSpPr>
        <p:spPr>
          <a:xfrm>
            <a:off x="0" y="0"/>
            <a:ext cx="12192001" cy="698652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pl-PL" sz="3200" b="0" dirty="0">
                <a:effectLst>
                  <a:outerShdw blurRad="38100" dist="38100" dir="2700000" algn="tl">
                    <a:srgbClr val="000000">
                      <a:alpha val="43137"/>
                    </a:srgbClr>
                  </a:outerShdw>
                </a:effectLst>
                <a:latin typeface="Vesper Libre"/>
              </a:rPr>
              <a:t>Wśród najczęściej wymienianych przyczyn głodu znajdują się m.in.:</a:t>
            </a:r>
          </a:p>
          <a:p>
            <a:pPr algn="ctr"/>
            <a:endParaRPr lang="pl-PL" sz="3200" b="0" dirty="0">
              <a:effectLst>
                <a:outerShdw blurRad="38100" dist="38100" dir="2700000" algn="tl">
                  <a:srgbClr val="000000">
                    <a:alpha val="43137"/>
                  </a:srgbClr>
                </a:outerShdw>
              </a:effectLst>
              <a:latin typeface="Vesper Libre"/>
            </a:endParaRP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skrajne ubóstwo,</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konflikty zbrojne,</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autorytarne formy sprawowania władzy,</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kryzysy migracyjne i uchodźstwo,</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walka o zasoby naturalne,</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zmiany klimatyczne,</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zawłaszczanie ziemi (Land Grabbing) i nadmierna koncentracja ziemi,</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a:t>
            </a:r>
            <a:r>
              <a:rPr lang="pl-PL" sz="2400" dirty="0">
                <a:effectLst>
                  <a:outerShdw blurRad="38100" dist="38100" dir="2700000" algn="tl">
                    <a:srgbClr val="000000">
                      <a:alpha val="43137"/>
                    </a:srgbClr>
                  </a:outerShdw>
                </a:effectLst>
                <a:latin typeface="Vesper Libre"/>
              </a:rPr>
              <a:t>brak wsparcia państwa dla</a:t>
            </a:r>
            <a:r>
              <a:rPr lang="pl-PL" sz="2400" b="0" i="0" dirty="0">
                <a:effectLst>
                  <a:outerShdw blurRad="38100" dist="38100" dir="2700000" algn="tl">
                    <a:srgbClr val="000000">
                      <a:alpha val="43137"/>
                    </a:srgbClr>
                  </a:outerShdw>
                </a:effectLst>
                <a:latin typeface="Vesper Libre"/>
              </a:rPr>
              <a:t> rolników i zapewnianiu bezpieczeństwa żywnościowego,</a:t>
            </a:r>
          </a:p>
          <a:p>
            <a:pPr algn="ct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dyskryminacja w dostępie do ziemi pomiędzy mężczyznami a kobietami oraz pomiędzy członkami różnych społeczności,</a:t>
            </a:r>
          </a:p>
          <a:p>
            <a:pP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spekulacje cenami żywności i utowarowienie żywności,</a:t>
            </a:r>
          </a:p>
          <a:p>
            <a:pP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handel międzynarodowy - umowy handlowe faworyzujące kraje </a:t>
            </a:r>
          </a:p>
          <a:p>
            <a:r>
              <a:rPr lang="pl-PL" sz="2400" b="0" i="0" dirty="0">
                <a:effectLst>
                  <a:outerShdw blurRad="38100" dist="38100" dir="2700000" algn="tl">
                    <a:srgbClr val="000000">
                      <a:alpha val="43137"/>
                    </a:srgbClr>
                  </a:outerShdw>
                </a:effectLst>
                <a:latin typeface="Vesper Libre"/>
              </a:rPr>
              <a:t>wysoko uprzemysłowione i podmioty z nich się wywodzące,</a:t>
            </a:r>
          </a:p>
          <a:p>
            <a:pP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brak zdolności państw do ochrony przed katastrofami naturalnymi,</a:t>
            </a:r>
          </a:p>
          <a:p>
            <a:pPr>
              <a:buFont typeface="Arial" panose="020B0604020202020204" pitchFamily="34" charset="0"/>
              <a:buChar char="•"/>
            </a:pPr>
            <a:r>
              <a:rPr lang="pl-PL" sz="2400" b="0" i="0" dirty="0">
                <a:effectLst>
                  <a:outerShdw blurRad="38100" dist="38100" dir="2700000" algn="tl">
                    <a:srgbClr val="000000">
                      <a:alpha val="43137"/>
                    </a:srgbClr>
                  </a:outerShdw>
                </a:effectLst>
                <a:latin typeface="Vesper Libre"/>
              </a:rPr>
              <a:t> niedostateczna pomoc międzynarodowa - humanitarna i rozwojowa.</a:t>
            </a:r>
          </a:p>
          <a:p>
            <a:pPr algn="ctr">
              <a:buFont typeface="Arial" panose="020B0604020202020204" pitchFamily="34" charset="0"/>
              <a:buChar char="•"/>
            </a:pPr>
            <a:endParaRPr lang="pl-PL" sz="2400" dirty="0">
              <a:latin typeface="Vesper Libre"/>
            </a:endParaRPr>
          </a:p>
        </p:txBody>
      </p:sp>
      <p:pic>
        <p:nvPicPr>
          <p:cNvPr id="4" name="Obraz 3">
            <a:extLst>
              <a:ext uri="{FF2B5EF4-FFF2-40B4-BE49-F238E27FC236}">
                <a16:creationId xmlns:a16="http://schemas.microsoft.com/office/drawing/2014/main" xmlns="" id="{2D16FBDC-DA56-4467-A51A-50A33B0D9652}"/>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42832" y="822435"/>
            <a:ext cx="2932386" cy="1889234"/>
          </a:xfrm>
          <a:prstGeom prst="rect">
            <a:avLst/>
          </a:prstGeom>
        </p:spPr>
      </p:pic>
      <p:pic>
        <p:nvPicPr>
          <p:cNvPr id="6" name="Obraz 5">
            <a:extLst>
              <a:ext uri="{FF2B5EF4-FFF2-40B4-BE49-F238E27FC236}">
                <a16:creationId xmlns:a16="http://schemas.microsoft.com/office/drawing/2014/main" xmlns="" id="{8A6A1F44-F645-4C26-8142-03F6D2AE7DB1}"/>
              </a:ext>
            </a:extLst>
          </p:cNvPr>
          <p:cNvPicPr>
            <a:picLocks noChangeAspect="1"/>
          </p:cNvPicPr>
          <p:nvPr/>
        </p:nvPicPr>
        <p:blipFill>
          <a:blip r:embed="rId4" cstate="print">
            <a:extLs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8716782" y="896006"/>
            <a:ext cx="2932386" cy="1815663"/>
          </a:xfrm>
          <a:prstGeom prst="rect">
            <a:avLst/>
          </a:prstGeom>
        </p:spPr>
      </p:pic>
      <p:pic>
        <p:nvPicPr>
          <p:cNvPr id="8" name="Obraz 7">
            <a:extLst>
              <a:ext uri="{FF2B5EF4-FFF2-40B4-BE49-F238E27FC236}">
                <a16:creationId xmlns:a16="http://schemas.microsoft.com/office/drawing/2014/main" xmlns="" id="{8DB368E1-BA52-4E1D-9E08-174A8F660431}"/>
              </a:ext>
            </a:extLst>
          </p:cNvPr>
          <p:cNvPicPr>
            <a:picLocks noChangeAspect="1"/>
          </p:cNvPicPr>
          <p:nvPr/>
        </p:nvPicPr>
        <p:blipFill>
          <a:blip r:embed="rId6" cstate="print">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tretch>
            <a:fillRect/>
          </a:stretch>
        </p:blipFill>
        <p:spPr>
          <a:xfrm>
            <a:off x="8849786" y="4408622"/>
            <a:ext cx="2932386" cy="2010829"/>
          </a:xfrm>
          <a:prstGeom prst="rect">
            <a:avLst/>
          </a:prstGeom>
        </p:spPr>
      </p:pic>
    </p:spTree>
    <p:extLst>
      <p:ext uri="{BB962C8B-B14F-4D97-AF65-F5344CB8AC3E}">
        <p14:creationId xmlns:p14="http://schemas.microsoft.com/office/powerpoint/2010/main" xmlns="" val="119780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DCFF5B5-F82A-4760-8369-25FED95A7A9A}"/>
              </a:ext>
            </a:extLst>
          </p:cNvPr>
          <p:cNvSpPr>
            <a:spLocks noGrp="1"/>
          </p:cNvSpPr>
          <p:nvPr>
            <p:ph type="title"/>
          </p:nvPr>
        </p:nvSpPr>
        <p:spPr>
          <a:xfrm>
            <a:off x="-78828" y="-141889"/>
            <a:ext cx="12689304" cy="7427495"/>
          </a:xfrm>
          <a:blipFill dpi="0" rotWithShape="1">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colorTemperature colorTemp="5412"/>
                      </a14:imgEffect>
                      <a14:imgEffect>
                        <a14:saturation sat="91000"/>
                      </a14:imgEffect>
                    </a14:imgLayer>
                  </a14:imgProps>
                </a:ext>
                <a:ext uri="{28A0092B-C50C-407E-A947-70E740481C1C}">
                  <a14:useLocalDpi xmlns:a14="http://schemas.microsoft.com/office/drawing/2010/main" xmlns="" val="0"/>
                </a:ext>
                <a:ext uri="{837473B0-CC2E-450A-ABE3-18F120FF3D39}">
                  <a1611:picAttrSrcUrl xmlns:a1611="http://schemas.microsoft.com/office/drawing/2016/11/main" xmlns="" r:id="rId4"/>
                </a:ext>
              </a:extLst>
            </a:blip>
            <a:srcRect/>
            <a:stretch>
              <a:fillRect/>
            </a:stretch>
          </a:blipFill>
          <a:effectLst/>
        </p:spPr>
        <p:txBody>
          <a:bodyPr>
            <a:normAutofit/>
          </a:bodyPr>
          <a:lstStyle/>
          <a:p>
            <a:pPr algn="ctr">
              <a:lnSpc>
                <a:spcPct val="150000"/>
              </a:lnSpc>
            </a:pPr>
            <a:r>
              <a:rPr lang="pl-PL" sz="3200" b="1" dirty="0"/>
              <a:t/>
            </a:r>
            <a:br>
              <a:rPr lang="pl-PL" sz="3200" b="1" dirty="0"/>
            </a:br>
            <a:r>
              <a:rPr lang="pl-PL" sz="3200" b="1" dirty="0"/>
              <a:t/>
            </a:r>
            <a:br>
              <a:rPr lang="pl-PL" sz="3200" b="1" dirty="0"/>
            </a:br>
            <a:r>
              <a:rPr lang="pl-PL" sz="3200" b="1" dirty="0"/>
              <a:t/>
            </a:r>
            <a:br>
              <a:rPr lang="pl-PL" sz="3200" b="1" dirty="0"/>
            </a:br>
            <a:r>
              <a:rPr lang="pl-PL" sz="3200" b="1" dirty="0"/>
              <a:t/>
            </a:r>
            <a:br>
              <a:rPr lang="pl-PL" sz="3200" b="1" dirty="0"/>
            </a:br>
            <a:r>
              <a:rPr lang="pl-PL" sz="3200" b="1" dirty="0"/>
              <a:t>Pierwszą propozycją zmiany danego stanu rzeczy </a:t>
            </a:r>
            <a:br>
              <a:rPr lang="pl-PL" sz="3200" b="1" dirty="0"/>
            </a:br>
            <a:r>
              <a:rPr lang="pl-PL" sz="3200" b="1" dirty="0"/>
              <a:t>jest włączenie osób najbogatszych na ziemi w system </a:t>
            </a:r>
            <a:br>
              <a:rPr lang="pl-PL" sz="3200" b="1" dirty="0"/>
            </a:br>
            <a:r>
              <a:rPr lang="pl-PL" sz="3200" b="1" dirty="0"/>
              <a:t>płacenia podatków od budowy infrastruktury czy ilości posiadanych </a:t>
            </a:r>
            <a:br>
              <a:rPr lang="pl-PL" sz="3200" b="1" dirty="0"/>
            </a:br>
            <a:r>
              <a:rPr lang="pl-PL" sz="3200" b="1" dirty="0"/>
              <a:t>terytoriów na naszej planecie na rzecz ludzi głodujących i niedożywionych.</a:t>
            </a:r>
          </a:p>
        </p:txBody>
      </p:sp>
      <p:sp>
        <p:nvSpPr>
          <p:cNvPr id="3" name="pole tekstowe 2">
            <a:extLst>
              <a:ext uri="{FF2B5EF4-FFF2-40B4-BE49-F238E27FC236}">
                <a16:creationId xmlns:a16="http://schemas.microsoft.com/office/drawing/2014/main" xmlns="" id="{DAE3321B-A465-4F70-A812-74C2E0E8F40F}"/>
              </a:ext>
            </a:extLst>
          </p:cNvPr>
          <p:cNvSpPr txBox="1"/>
          <p:nvPr/>
        </p:nvSpPr>
        <p:spPr>
          <a:xfrm>
            <a:off x="228600" y="842963"/>
            <a:ext cx="12460704" cy="76944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r"/>
            <a:r>
              <a:rPr lang="pl-PL" sz="4400" dirty="0"/>
              <a:t>Jak możemy zapobiec problemowi głodu na ziemi?</a:t>
            </a:r>
          </a:p>
        </p:txBody>
      </p:sp>
    </p:spTree>
    <p:extLst>
      <p:ext uri="{BB962C8B-B14F-4D97-AF65-F5344CB8AC3E}">
        <p14:creationId xmlns:p14="http://schemas.microsoft.com/office/powerpoint/2010/main" xmlns="" val="3232180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B49D5FB4-801F-4A2C-873F-5372AA613AF9}"/>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2628" y="0"/>
            <a:ext cx="12192000" cy="6858000"/>
          </a:xfrm>
          <a:prstGeom prst="rect">
            <a:avLst/>
          </a:prstGeom>
        </p:spPr>
      </p:pic>
      <p:sp>
        <p:nvSpPr>
          <p:cNvPr id="5" name="pole tekstowe 4">
            <a:extLst>
              <a:ext uri="{FF2B5EF4-FFF2-40B4-BE49-F238E27FC236}">
                <a16:creationId xmlns:a16="http://schemas.microsoft.com/office/drawing/2014/main" xmlns="" id="{86BEA9E8-47D5-4D1C-9A10-644362C97E1B}"/>
              </a:ext>
            </a:extLst>
          </p:cNvPr>
          <p:cNvSpPr txBox="1"/>
          <p:nvPr/>
        </p:nvSpPr>
        <p:spPr>
          <a:xfrm>
            <a:off x="662152" y="1279964"/>
            <a:ext cx="10405241" cy="5693866"/>
          </a:xfrm>
          <a:prstGeom prst="rect">
            <a:avLst/>
          </a:prstGeom>
          <a:noFill/>
        </p:spPr>
        <p:txBody>
          <a:bodyPr wrap="square" rtlCol="0">
            <a:spAutoFit/>
          </a:bodyPr>
          <a:lstStyle/>
          <a:p>
            <a:endParaRPr lang="pl-PL" sz="2800" dirty="0"/>
          </a:p>
          <a:p>
            <a:r>
              <a:rPr lang="pl-PL" sz="2800" dirty="0"/>
              <a:t>Elita zamożnych ludzi na świecie powinna mieć obywatelski obowiązek niesienia pomocy ludziom z obszarów objętych głodem. Skoro istnieją na świecie ogromne dysproporcje pomiędzy bogatymi a biednymi, to pieniądze zamożni powinni oni wykorzystać do czynienia dobra oraz poprawy jakości życia w skuteczny sposób, aby żaden człowiek nie głodował, nie cierpiał z powodu różnych zrządzeń losu. Na bogatych winna spoczywać odpowiedzialność za zapewnienie rodzajowi ludzkiemu podstawowych dóbr, którymi są opieka medyczna, edukacja, bezpieczeństwo, a przede wszystkim dostęp do produkowanej żywności. Jedną z najbardziej skutecznych form pomocy jest bezpośrednia pomoc finansowa.   </a:t>
            </a:r>
          </a:p>
          <a:p>
            <a:endParaRPr lang="pl-PL" sz="2800" dirty="0"/>
          </a:p>
        </p:txBody>
      </p:sp>
      <p:sp>
        <p:nvSpPr>
          <p:cNvPr id="4" name="pole tekstowe 3">
            <a:extLst>
              <a:ext uri="{FF2B5EF4-FFF2-40B4-BE49-F238E27FC236}">
                <a16:creationId xmlns:a16="http://schemas.microsoft.com/office/drawing/2014/main" xmlns="" id="{51D7342B-5A80-46DD-ACB7-B50919E15CC4}"/>
              </a:ext>
            </a:extLst>
          </p:cNvPr>
          <p:cNvSpPr txBox="1"/>
          <p:nvPr/>
        </p:nvSpPr>
        <p:spPr>
          <a:xfrm>
            <a:off x="662152" y="347595"/>
            <a:ext cx="9916509" cy="1077218"/>
          </a:xfrm>
          <a:prstGeom prst="rect">
            <a:avLst/>
          </a:prstGeom>
          <a:noFill/>
        </p:spPr>
        <p:txBody>
          <a:bodyPr wrap="square" rtlCol="0">
            <a:spAutoFit/>
          </a:bodyPr>
          <a:lstStyle/>
          <a:p>
            <a:pPr algn="ctr"/>
            <a:r>
              <a:rPr lang="pl-PL" sz="3200" b="1" dirty="0"/>
              <a:t>Ratowanie istnień ludzkich – odpowiedzialność i powinność bogatych</a:t>
            </a:r>
          </a:p>
        </p:txBody>
      </p:sp>
    </p:spTree>
    <p:extLst>
      <p:ext uri="{BB962C8B-B14F-4D97-AF65-F5344CB8AC3E}">
        <p14:creationId xmlns:p14="http://schemas.microsoft.com/office/powerpoint/2010/main" xmlns="" val="2277855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837473B0-CC2E-450A-ABE3-18F120FF3D39}">
                <a1611:picAttrSrcUrl xmlns:a1611="http://schemas.microsoft.com/office/drawing/2016/11/main" xmlns="" r:id="rId3"/>
              </a:ext>
            </a:extLst>
          </a:blip>
          <a:srcRect/>
          <a:stretch>
            <a:fillRect l="-29000" r="-29000"/>
          </a:stretch>
        </a:blip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BA640C81-5F1C-441F-B5C4-DF7B6B9392B7}"/>
              </a:ext>
            </a:extLst>
          </p:cNvPr>
          <p:cNvSpPr txBox="1"/>
          <p:nvPr/>
        </p:nvSpPr>
        <p:spPr>
          <a:xfrm>
            <a:off x="4261461" y="282633"/>
            <a:ext cx="7347857" cy="5232202"/>
          </a:xfrm>
          <a:prstGeom prst="rect">
            <a:avLst/>
          </a:prstGeom>
          <a:noFill/>
        </p:spPr>
        <p:txBody>
          <a:bodyPr wrap="square" rtlCol="0">
            <a:spAutoFit/>
          </a:bodyPr>
          <a:lstStyle/>
          <a:p>
            <a:pPr algn="ctr"/>
            <a:r>
              <a:rPr lang="pl-PL" sz="3600" b="1" dirty="0">
                <a:solidFill>
                  <a:schemeClr val="bg2">
                    <a:lumMod val="10000"/>
                  </a:schemeClr>
                </a:solidFill>
                <a:highlight>
                  <a:srgbClr val="00FF00"/>
                </a:highlight>
              </a:rPr>
              <a:t>ZMIANA POLITYKI SOCJALNEJ</a:t>
            </a:r>
          </a:p>
          <a:p>
            <a:pPr algn="ctr"/>
            <a:endParaRPr lang="pl-PL" sz="2800" b="1" dirty="0">
              <a:solidFill>
                <a:schemeClr val="bg2">
                  <a:lumMod val="10000"/>
                </a:schemeClr>
              </a:solidFill>
            </a:endParaRPr>
          </a:p>
          <a:p>
            <a:pPr algn="ctr"/>
            <a:r>
              <a:rPr lang="pl-PL" sz="2800" b="1" dirty="0">
                <a:solidFill>
                  <a:schemeClr val="bg2">
                    <a:lumMod val="10000"/>
                  </a:schemeClr>
                </a:solidFill>
              </a:rPr>
              <a:t>Zmianą sytuacji głodu na świecie jest reforma systemu polityki socjalnej oraz prawa.</a:t>
            </a:r>
          </a:p>
          <a:p>
            <a:pPr algn="ctr"/>
            <a:r>
              <a:rPr lang="pl-PL" sz="2800" b="1" dirty="0">
                <a:solidFill>
                  <a:schemeClr val="bg2">
                    <a:lumMod val="10000"/>
                  </a:schemeClr>
                </a:solidFill>
              </a:rPr>
              <a:t>Należy stworzyć jasne i przejrzyste przepisy prawne dopasowane dla osób naprawdę potrzebujących tak, aby realna pomoc finansowa dotarła do ludzi ubogich i żyjących </a:t>
            </a:r>
          </a:p>
          <a:p>
            <a:pPr algn="ctr"/>
            <a:r>
              <a:rPr lang="pl-PL" sz="2800" b="1" dirty="0">
                <a:solidFill>
                  <a:schemeClr val="bg2">
                    <a:lumMod val="10000"/>
                  </a:schemeClr>
                </a:solidFill>
              </a:rPr>
              <a:t>w skrajnych warunkach bytowych, zamiast do jednostek, które wyrażają niechęć do pracy i rozwoju osobistego.</a:t>
            </a:r>
          </a:p>
          <a:p>
            <a:pPr algn="r"/>
            <a:endParaRPr lang="pl-PL" dirty="0"/>
          </a:p>
        </p:txBody>
      </p:sp>
    </p:spTree>
    <p:extLst>
      <p:ext uri="{BB962C8B-B14F-4D97-AF65-F5344CB8AC3E}">
        <p14:creationId xmlns:p14="http://schemas.microsoft.com/office/powerpoint/2010/main" xmlns="" val="4227032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66066AE8-FCC0-436F-9970-33B0E546BFC8}"/>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0" y="0"/>
            <a:ext cx="12191999" cy="6858000"/>
          </a:xfrm>
          <a:prstGeom prst="rect">
            <a:avLst/>
          </a:prstGeom>
        </p:spPr>
      </p:pic>
      <p:sp>
        <p:nvSpPr>
          <p:cNvPr id="5" name="Owal 4">
            <a:extLst>
              <a:ext uri="{FF2B5EF4-FFF2-40B4-BE49-F238E27FC236}">
                <a16:creationId xmlns:a16="http://schemas.microsoft.com/office/drawing/2014/main" xmlns="" id="{4CEB2E65-01C9-4D40-B990-B114EAE3A619}"/>
              </a:ext>
            </a:extLst>
          </p:cNvPr>
          <p:cNvSpPr/>
          <p:nvPr/>
        </p:nvSpPr>
        <p:spPr>
          <a:xfrm>
            <a:off x="2049517" y="283779"/>
            <a:ext cx="8324193" cy="64638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schemeClr val="tx1"/>
                </a:solidFill>
                <a:latin typeface="Constantia" panose="02030602050306030303" pitchFamily="18" charset="0"/>
              </a:rPr>
              <a:t>Nadzwyczajnym </a:t>
            </a:r>
          </a:p>
          <a:p>
            <a:pPr algn="ctr"/>
            <a:r>
              <a:rPr lang="pl-PL" sz="2400" dirty="0">
                <a:solidFill>
                  <a:schemeClr val="tx1"/>
                </a:solidFill>
                <a:latin typeface="Constantia" panose="02030602050306030303" pitchFamily="18" charset="0"/>
              </a:rPr>
              <a:t>sposobem pozbycia się koszmaru związanego z głodem i produkcją </a:t>
            </a:r>
          </a:p>
          <a:p>
            <a:pPr algn="ctr"/>
            <a:r>
              <a:rPr lang="pl-PL" sz="2400" dirty="0">
                <a:solidFill>
                  <a:schemeClr val="tx1"/>
                </a:solidFill>
                <a:latin typeface="Constantia" panose="02030602050306030303" pitchFamily="18" charset="0"/>
              </a:rPr>
              <a:t>żywności byłoby znalezienie </a:t>
            </a:r>
          </a:p>
          <a:p>
            <a:pPr algn="ctr"/>
            <a:r>
              <a:rPr lang="pl-PL" sz="2400" dirty="0">
                <a:solidFill>
                  <a:schemeClr val="tx1"/>
                </a:solidFill>
                <a:latin typeface="Constantia" panose="02030602050306030303" pitchFamily="18" charset="0"/>
              </a:rPr>
              <a:t>sposobu odżywiania komórek energią słoneczną, energią księżyca bądź inną energią kosmiczną. Warto podjąć takowe wyzwanie i eksperymentować w kierunku badań energii ziemskiej, słonecznej  </a:t>
            </a:r>
          </a:p>
          <a:p>
            <a:pPr algn="ctr"/>
            <a:r>
              <a:rPr lang="pl-PL" sz="2400" dirty="0">
                <a:solidFill>
                  <a:schemeClr val="tx1"/>
                </a:solidFill>
                <a:latin typeface="Constantia" panose="02030602050306030303" pitchFamily="18" charset="0"/>
              </a:rPr>
              <a:t>oraz wszechświata.  Istnieją podobno ludzie, którzy potrafią odżywiać się  energią słoneczną.. Więc jest to jakiś początek, trop do rozwijania nowej technologii żywienia.</a:t>
            </a:r>
          </a:p>
        </p:txBody>
      </p:sp>
    </p:spTree>
    <p:extLst>
      <p:ext uri="{BB962C8B-B14F-4D97-AF65-F5344CB8AC3E}">
        <p14:creationId xmlns:p14="http://schemas.microsoft.com/office/powerpoint/2010/main" xmlns="" val="2243923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AFD3A01B-34E7-426A-8209-88A831EA821E}"/>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110359" y="0"/>
            <a:ext cx="12428482" cy="7157545"/>
          </a:xfrm>
          <a:prstGeom prst="rect">
            <a:avLst/>
          </a:prstGeom>
          <a:solidFill>
            <a:srgbClr val="FF0000"/>
          </a:solidFill>
        </p:spPr>
      </p:pic>
      <p:sp>
        <p:nvSpPr>
          <p:cNvPr id="7" name="pole tekstowe 6">
            <a:extLst>
              <a:ext uri="{FF2B5EF4-FFF2-40B4-BE49-F238E27FC236}">
                <a16:creationId xmlns:a16="http://schemas.microsoft.com/office/drawing/2014/main" xmlns="" id="{8C1FE9F0-CEBC-4B2E-97EB-C984E4193904}"/>
              </a:ext>
            </a:extLst>
          </p:cNvPr>
          <p:cNvSpPr txBox="1"/>
          <p:nvPr/>
        </p:nvSpPr>
        <p:spPr>
          <a:xfrm>
            <a:off x="1744717" y="1169877"/>
            <a:ext cx="9159765" cy="4832092"/>
          </a:xfrm>
          <a:prstGeom prst="rect">
            <a:avLst/>
          </a:prstGeom>
          <a:noFill/>
        </p:spPr>
        <p:txBody>
          <a:bodyPr wrap="square" rtlCol="0">
            <a:spAutoFit/>
          </a:bodyPr>
          <a:lstStyle/>
          <a:p>
            <a:pPr algn="ctr"/>
            <a:r>
              <a:rPr lang="pl-PL" sz="2800" b="1" dirty="0">
                <a:solidFill>
                  <a:schemeClr val="bg1"/>
                </a:solidFill>
                <a:effectLst>
                  <a:outerShdw blurRad="38100" dist="38100" dir="2700000" algn="tl">
                    <a:srgbClr val="000000">
                      <a:alpha val="43137"/>
                    </a:srgbClr>
                  </a:outerShdw>
                </a:effectLst>
              </a:rPr>
              <a:t>Głód na naszej planecie mógłby być całkowicie zażegnany, ale chciwość ludzka, próżność oraz chęć zysku na handlu żywnością sprawia, ze problem ten nie jest wyeliminowany, a wręcz przeciwnie - w dobie pandemii </a:t>
            </a:r>
            <a:r>
              <a:rPr lang="pl-PL" sz="2800" b="1" dirty="0" err="1">
                <a:solidFill>
                  <a:schemeClr val="bg1"/>
                </a:solidFill>
                <a:effectLst>
                  <a:outerShdw blurRad="38100" dist="38100" dir="2700000" algn="tl">
                    <a:srgbClr val="000000">
                      <a:alpha val="43137"/>
                    </a:srgbClr>
                  </a:outerShdw>
                </a:effectLst>
              </a:rPr>
              <a:t>Covid</a:t>
            </a:r>
            <a:r>
              <a:rPr lang="pl-PL" sz="2800" b="1" dirty="0">
                <a:solidFill>
                  <a:schemeClr val="bg1"/>
                </a:solidFill>
                <a:effectLst>
                  <a:outerShdw blurRad="38100" dist="38100" dir="2700000" algn="tl">
                    <a:srgbClr val="000000">
                      <a:alpha val="43137"/>
                    </a:srgbClr>
                  </a:outerShdw>
                </a:effectLst>
              </a:rPr>
              <a:t> 19 wciąż rośnie i powoduje śmierć wielu istnień ludzkich. Dlatego zacznij działać lokalnie: dbaj o środowisko, szanuj jedzenie oraz wodę. Starajmy się wpływać na politykę rządu, jak również wspierajmy fundacje charytatywne, akcje humanitarne i organizacje międzynarodowe na rzecz </a:t>
            </a:r>
          </a:p>
          <a:p>
            <a:pPr algn="ctr"/>
            <a:r>
              <a:rPr lang="pl-PL" sz="2800" b="1" dirty="0">
                <a:solidFill>
                  <a:schemeClr val="bg1"/>
                </a:solidFill>
                <a:effectLst>
                  <a:outerShdw blurRad="38100" dist="38100" dir="2700000" algn="tl">
                    <a:srgbClr val="000000">
                      <a:alpha val="43137"/>
                    </a:srgbClr>
                  </a:outerShdw>
                </a:effectLst>
              </a:rPr>
              <a:t>GŁODUJĄCYCH OBYWATELI ZIEMI.</a:t>
            </a:r>
          </a:p>
          <a:p>
            <a:endParaRPr lang="pl-PL" sz="2800" b="1" dirty="0">
              <a:solidFill>
                <a:schemeClr val="bg1"/>
              </a:solidFill>
            </a:endParaRPr>
          </a:p>
        </p:txBody>
      </p:sp>
      <p:sp>
        <p:nvSpPr>
          <p:cNvPr id="9" name="pole tekstowe 8">
            <a:extLst>
              <a:ext uri="{FF2B5EF4-FFF2-40B4-BE49-F238E27FC236}">
                <a16:creationId xmlns:a16="http://schemas.microsoft.com/office/drawing/2014/main" xmlns="" id="{2B66CA9D-3B1E-4636-84B2-A424EDC572FC}"/>
              </a:ext>
            </a:extLst>
          </p:cNvPr>
          <p:cNvSpPr txBox="1"/>
          <p:nvPr/>
        </p:nvSpPr>
        <p:spPr>
          <a:xfrm>
            <a:off x="4472150" y="709182"/>
            <a:ext cx="3704897" cy="584775"/>
          </a:xfrm>
          <a:prstGeom prst="rect">
            <a:avLst/>
          </a:prstGeom>
          <a:noFill/>
        </p:spPr>
        <p:txBody>
          <a:bodyPr wrap="square" rtlCol="0">
            <a:spAutoFit/>
          </a:bodyPr>
          <a:lstStyle/>
          <a:p>
            <a:pPr algn="ctr"/>
            <a:r>
              <a:rPr lang="pl-PL" sz="3200" b="1" dirty="0">
                <a:solidFill>
                  <a:schemeClr val="bg1"/>
                </a:solidFill>
                <a:effectLst>
                  <a:outerShdw blurRad="38100" dist="38100" dir="2700000" algn="tl">
                    <a:srgbClr val="000000">
                      <a:alpha val="43137"/>
                    </a:srgbClr>
                  </a:outerShdw>
                </a:effectLst>
              </a:rPr>
              <a:t>PODSUMOWNIE</a:t>
            </a:r>
          </a:p>
        </p:txBody>
      </p:sp>
    </p:spTree>
    <p:extLst>
      <p:ext uri="{BB962C8B-B14F-4D97-AF65-F5344CB8AC3E}">
        <p14:creationId xmlns:p14="http://schemas.microsoft.com/office/powerpoint/2010/main" xmlns="" val="2217852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B173C02-BBDC-472C-96ED-0C84AE2B333D}"/>
              </a:ext>
            </a:extLst>
          </p:cNvPr>
          <p:cNvSpPr>
            <a:spLocks noGrp="1"/>
          </p:cNvSpPr>
          <p:nvPr>
            <p:ph type="title"/>
          </p:nvPr>
        </p:nvSpPr>
        <p:spPr>
          <a:xfrm>
            <a:off x="0" y="1"/>
            <a:ext cx="12192000" cy="1690688"/>
          </a:xfrm>
          <a:blipFill>
            <a:blip r:embed="rId2" cstate="print"/>
            <a:tile tx="0" ty="0" sx="100000" sy="100000" flip="none" algn="tl"/>
          </a:blipFill>
        </p:spPr>
        <p:txBody>
          <a:bodyPr/>
          <a:lstStyle/>
          <a:p>
            <a:pPr algn="ctr"/>
            <a:r>
              <a:rPr lang="pl-PL"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Filmy związane z zagadnieniem głodu:</a:t>
            </a:r>
          </a:p>
        </p:txBody>
      </p:sp>
      <p:sp>
        <p:nvSpPr>
          <p:cNvPr id="7" name="Symbol zastępczy zawartości 6">
            <a:extLst>
              <a:ext uri="{FF2B5EF4-FFF2-40B4-BE49-F238E27FC236}">
                <a16:creationId xmlns:a16="http://schemas.microsoft.com/office/drawing/2014/main" xmlns="" id="{56038F31-8DE1-4013-848B-339698624F8C}"/>
              </a:ext>
            </a:extLst>
          </p:cNvPr>
          <p:cNvSpPr>
            <a:spLocks noGrp="1"/>
          </p:cNvSpPr>
          <p:nvPr>
            <p:ph idx="1"/>
          </p:nvPr>
        </p:nvSpPr>
        <p:spPr>
          <a:xfrm>
            <a:off x="0" y="1690690"/>
            <a:ext cx="12192000" cy="5167310"/>
          </a:xfrm>
          <a:blipFill>
            <a:blip r:embed="rId2" cstate="print"/>
            <a:tile tx="0" ty="0" sx="100000" sy="100000" flip="none" algn="tl"/>
          </a:blipFill>
        </p:spPr>
        <p:txBody>
          <a:bodyPr/>
          <a:lstStyle/>
          <a:p>
            <a:pPr algn="ctr"/>
            <a:r>
              <a:rPr lang="pl-PL" dirty="0">
                <a:hlinkClick r:id="rId3"/>
              </a:rPr>
              <a:t>Https://www.youtube.com/watch?v=rANJ3ULu9Fg</a:t>
            </a:r>
            <a:endParaRPr lang="pl-PL" dirty="0"/>
          </a:p>
          <a:p>
            <a:pPr algn="ctr"/>
            <a:r>
              <a:rPr lang="pl-PL" dirty="0">
                <a:hlinkClick r:id="rId4"/>
              </a:rPr>
              <a:t>https://www.youtube.com/watch?v=ZGwsDYiw-vs</a:t>
            </a:r>
            <a:endParaRPr lang="pl-PL" dirty="0"/>
          </a:p>
          <a:p>
            <a:pPr algn="ctr"/>
            <a:r>
              <a:rPr lang="pl-PL" dirty="0">
                <a:hlinkClick r:id="rId5"/>
              </a:rPr>
              <a:t>https://www.youtube.com/watch?v=OBO4lT6s_Tg</a:t>
            </a:r>
            <a:endParaRPr lang="pl-PL" dirty="0"/>
          </a:p>
          <a:p>
            <a:pPr algn="ctr"/>
            <a:r>
              <a:rPr lang="pl-PL" dirty="0">
                <a:hlinkClick r:id="rId6"/>
              </a:rPr>
              <a:t>https://www.youtube.com/watch?v=OSMORvoLNh0</a:t>
            </a:r>
            <a:endParaRPr lang="pl-PL" dirty="0"/>
          </a:p>
          <a:p>
            <a:pPr algn="ctr"/>
            <a:r>
              <a:rPr lang="pl-PL" dirty="0">
                <a:hlinkClick r:id="rId7"/>
              </a:rPr>
              <a:t>https://www.youtube.com/watch?v=yNiOyAb2dmU</a:t>
            </a:r>
            <a:endParaRPr lang="pl-PL" dirty="0"/>
          </a:p>
          <a:p>
            <a:pPr algn="ctr"/>
            <a:r>
              <a:rPr lang="pl-PL" dirty="0">
                <a:hlinkClick r:id="rId8"/>
              </a:rPr>
              <a:t>https://www.youtube.com/watch?v=Nh68_CPzcCo</a:t>
            </a:r>
            <a:endParaRPr lang="pl-PL" dirty="0"/>
          </a:p>
          <a:p>
            <a:pPr algn="ctr"/>
            <a:r>
              <a:rPr lang="pl-PL" dirty="0">
                <a:hlinkClick r:id="rId9"/>
              </a:rPr>
              <a:t>https://www.youtube.com/watch?v=oGzbeXJPBLQ</a:t>
            </a:r>
            <a:endParaRPr lang="pl-PL" dirty="0"/>
          </a:p>
          <a:p>
            <a:pPr algn="ctr"/>
            <a:r>
              <a:rPr lang="pl-PL" dirty="0">
                <a:hlinkClick r:id="rId10"/>
              </a:rPr>
              <a:t>https://www.youtube.com/watch?v=UeRQ-LoSwSA</a:t>
            </a:r>
            <a:endParaRPr lang="pl-PL" dirty="0"/>
          </a:p>
          <a:p>
            <a:pPr algn="ctr"/>
            <a:endParaRPr lang="pl-PL" dirty="0"/>
          </a:p>
          <a:p>
            <a:pPr marL="0" indent="0">
              <a:buNone/>
            </a:pPr>
            <a:endParaRPr lang="pl-PL" dirty="0"/>
          </a:p>
        </p:txBody>
      </p:sp>
    </p:spTree>
    <p:extLst>
      <p:ext uri="{BB962C8B-B14F-4D97-AF65-F5344CB8AC3E}">
        <p14:creationId xmlns:p14="http://schemas.microsoft.com/office/powerpoint/2010/main" xmlns="" val="4053485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083C2A9-D35A-4096-8C19-3912C6D5DBCB}"/>
              </a:ext>
            </a:extLst>
          </p:cNvPr>
          <p:cNvSpPr>
            <a:spLocks noGrp="1"/>
          </p:cNvSpPr>
          <p:nvPr>
            <p:ph type="title"/>
          </p:nvPr>
        </p:nvSpPr>
        <p:spPr>
          <a:xfrm>
            <a:off x="669471" y="365124"/>
            <a:ext cx="10684329" cy="2320925"/>
          </a:xfrm>
        </p:spPr>
        <p:txBody>
          <a:bodyPr>
            <a:normAutofit/>
          </a:bodyPr>
          <a:lstStyle/>
          <a:p>
            <a:r>
              <a:rPr lang="pl-PL" sz="4800" dirty="0">
                <a:solidFill>
                  <a:schemeClr val="accent1">
                    <a:lumMod val="75000"/>
                  </a:schemeClr>
                </a:solidFill>
              </a:rPr>
              <a:t>NETOGRAFIA:</a:t>
            </a:r>
          </a:p>
        </p:txBody>
      </p:sp>
      <p:sp>
        <p:nvSpPr>
          <p:cNvPr id="4" name="pole tekstowe 3">
            <a:extLst>
              <a:ext uri="{FF2B5EF4-FFF2-40B4-BE49-F238E27FC236}">
                <a16:creationId xmlns:a16="http://schemas.microsoft.com/office/drawing/2014/main" xmlns="" id="{00ED5C92-8C5F-4D83-9D08-574525F1E8BE}"/>
              </a:ext>
            </a:extLst>
          </p:cNvPr>
          <p:cNvSpPr txBox="1"/>
          <p:nvPr/>
        </p:nvSpPr>
        <p:spPr>
          <a:xfrm>
            <a:off x="585787" y="1999338"/>
            <a:ext cx="11344276" cy="6432530"/>
          </a:xfrm>
          <a:prstGeom prst="rect">
            <a:avLst/>
          </a:prstGeom>
          <a:noFill/>
        </p:spPr>
        <p:txBody>
          <a:bodyPr wrap="square">
            <a:spAutoFit/>
          </a:bodyPr>
          <a:lstStyle/>
          <a:p>
            <a:r>
              <a:rPr lang="pl-PL" dirty="0">
                <a:hlinkClick r:id="rId2"/>
              </a:rPr>
              <a:t>https://unicef.pl/co-robimy/aktualnosci/wiadomosci/glod-problem-calego-swiata</a:t>
            </a:r>
            <a:endParaRPr lang="pl-PL" dirty="0"/>
          </a:p>
          <a:p>
            <a:r>
              <a:rPr lang="pl-PL" dirty="0">
                <a:hlinkClick r:id="rId3"/>
              </a:rPr>
              <a:t>http://glod.igo.org.pl/fakty/przyczyny-glodu</a:t>
            </a:r>
            <a:endParaRPr lang="pl-PL" dirty="0"/>
          </a:p>
          <a:p>
            <a:r>
              <a:rPr lang="pl-PL" sz="1600" dirty="0">
                <a:hlinkClick r:id="rId4"/>
              </a:rPr>
              <a:t>https://www.radiozet.pl/Co-gdzie-kiedy-jak/Jak-rozwiazac-problem-glodu-na-swiecie-Uprawiajac-niepopularne-gatunki-roslin</a:t>
            </a:r>
            <a:r>
              <a:rPr lang="pl-PL" dirty="0"/>
              <a:t/>
            </a:r>
            <a:br>
              <a:rPr lang="pl-PL" dirty="0"/>
            </a:br>
            <a:r>
              <a:rPr lang="pl-PL" sz="1800" dirty="0">
                <a:hlinkClick r:id="rId5"/>
              </a:rPr>
              <a:t>https://www.o2.pl/informacje/problem-potezniejszy-niz-sam-wirus-to-efekt-domina-6530191796673248a</a:t>
            </a:r>
            <a:r>
              <a:rPr lang="pl-PL" sz="1800" dirty="0"/>
              <a:t/>
            </a:r>
            <a:br>
              <a:rPr lang="pl-PL" sz="1800" dirty="0"/>
            </a:br>
            <a:r>
              <a:rPr lang="pl-PL" sz="1800" dirty="0">
                <a:hlinkClick r:id="rId6"/>
              </a:rPr>
              <a:t>https://ksiazki.wp.pl/zapomniany-swiat-kleska-glodu-w-swiecie-konsumpcjonizmu-czy-jestesmy-skazani-na-bezradnosc-6475217657702017c</a:t>
            </a:r>
            <a:endParaRPr lang="pl-PL" sz="1800" dirty="0"/>
          </a:p>
          <a:p>
            <a:r>
              <a:rPr lang="pl-PL" sz="1800" dirty="0">
                <a:hlinkClick r:id="rId7"/>
              </a:rPr>
              <a:t>https://www.youtube.com/watch?v=pi7oq1Txu70</a:t>
            </a:r>
            <a:endParaRPr lang="pl-PL" sz="1800" dirty="0"/>
          </a:p>
          <a:p>
            <a:r>
              <a:rPr lang="pl-PL" sz="1800" dirty="0">
                <a:hlinkClick r:id="rId8"/>
              </a:rPr>
              <a:t>https://unicef.pl/co-robimy/aktualnosci/dla-mediow/690-mln-ludzi-na-swiecie-cierpi-glod.-swiat-przegrywa-walke-z-niedozywieniem-alarmuje-unicef-wfp-fao-who-i-ifad</a:t>
            </a:r>
            <a:r>
              <a:rPr lang="pl-PL" sz="1800" dirty="0"/>
              <a:t/>
            </a:r>
            <a:br>
              <a:rPr lang="pl-PL" sz="1800" dirty="0"/>
            </a:br>
            <a:r>
              <a:rPr lang="pl-PL" sz="1800" dirty="0">
                <a:hlinkClick r:id="rId9"/>
              </a:rPr>
              <a:t>https://unicef.pl/co-robimy/aktualnosci/wiadomosci/glod-na-swiecie-najwazniejsze-dane</a:t>
            </a:r>
            <a:endParaRPr lang="pl-PL" sz="1800" dirty="0"/>
          </a:p>
          <a:p>
            <a:r>
              <a:rPr lang="pl-PL" dirty="0">
                <a:hlinkClick r:id="rId3"/>
              </a:rPr>
              <a:t>http://glod.igo.org.pl/fakty/przyczyny-glodu</a:t>
            </a:r>
            <a:endParaRPr lang="pl-PL" dirty="0"/>
          </a:p>
          <a:p>
            <a:r>
              <a:rPr lang="pl-PL" dirty="0">
                <a:hlinkClick r:id="rId10"/>
              </a:rPr>
              <a:t>https://www.dw.com/pl/epidemia-zaostrza-g%C5%82%C3%B3d-na-%C5%9Bwiecie-raport-welthungerhilfe/a-55245781</a:t>
            </a:r>
            <a:endParaRPr lang="pl-PL" dirty="0"/>
          </a:p>
          <a:p>
            <a:r>
              <a:rPr lang="pl-PL" dirty="0">
                <a:hlinkClick r:id="rId11"/>
              </a:rPr>
              <a:t>https://www.forbes.pl/life/glod-na-swiecie-jakie-sa-jego-przyczyny/dcbly0l</a:t>
            </a:r>
            <a:endParaRPr lang="pl-PL" dirty="0"/>
          </a:p>
          <a:p>
            <a:r>
              <a:rPr lang="pl-PL" dirty="0">
                <a:hlinkClick r:id="rId12"/>
              </a:rPr>
              <a:t>https://www.portalspozywczy.pl/tagi/glod-na-swiecie,26070.html</a:t>
            </a:r>
            <a:endParaRPr lang="pl-PL" dirty="0"/>
          </a:p>
          <a:p>
            <a:r>
              <a:rPr lang="pl-PL" dirty="0">
                <a:hlinkClick r:id="rId12"/>
              </a:rPr>
              <a:t>https://www.portalspozywczy.pl/tagi/glod-na-swiecie,26070.html</a:t>
            </a:r>
            <a:endParaRPr lang="pl-PL" dirty="0"/>
          </a:p>
          <a:p>
            <a:r>
              <a:rPr lang="pl-PL" dirty="0">
                <a:hlinkClick r:id="rId13"/>
              </a:rPr>
              <a:t>https://tydzien-na-weganie.pl/glowne-zalozenia/glod-na-swiecie</a:t>
            </a:r>
            <a:endParaRPr lang="pl-PL" dirty="0"/>
          </a:p>
          <a:p>
            <a:endParaRPr lang="pl-PL" dirty="0"/>
          </a:p>
          <a:p>
            <a:endParaRPr lang="pl-PL" dirty="0"/>
          </a:p>
          <a:p>
            <a:endParaRPr lang="pl-PL" dirty="0"/>
          </a:p>
          <a:p>
            <a:endParaRPr lang="pl-PL" dirty="0"/>
          </a:p>
          <a:p>
            <a:endParaRPr lang="pl-PL" dirty="0"/>
          </a:p>
          <a:p>
            <a:endParaRPr lang="pl-PL" dirty="0"/>
          </a:p>
          <a:p>
            <a:endParaRPr lang="pl-PL" dirty="0"/>
          </a:p>
        </p:txBody>
      </p:sp>
    </p:spTree>
    <p:extLst>
      <p:ext uri="{BB962C8B-B14F-4D97-AF65-F5344CB8AC3E}">
        <p14:creationId xmlns:p14="http://schemas.microsoft.com/office/powerpoint/2010/main" xmlns="" val="2777783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storia ludzkiego głodu. Wstydliwa karta cywilizacji | historia.plportal.pl">
            <a:extLst>
              <a:ext uri="{FF2B5EF4-FFF2-40B4-BE49-F238E27FC236}">
                <a16:creationId xmlns:a16="http://schemas.microsoft.com/office/drawing/2014/main" xmlns="" id="{BC9BB172-1BB5-42B8-A598-95155B8BF69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96000" cy="6857999"/>
          </a:xfrm>
          <a:prstGeom prst="rect">
            <a:avLst/>
          </a:prstGeom>
          <a:solidFill>
            <a:srgbClr val="00B0F0"/>
          </a:solidFill>
        </p:spPr>
      </p:pic>
      <p:pic>
        <p:nvPicPr>
          <p:cNvPr id="2056" name="Picture 8" descr="Szczęśliwa dziewczynka rozmawia przez telefon">
            <a:extLst>
              <a:ext uri="{FF2B5EF4-FFF2-40B4-BE49-F238E27FC236}">
                <a16:creationId xmlns:a16="http://schemas.microsoft.com/office/drawing/2014/main" xmlns="" id="{52FD951E-51F8-4821-B94A-CA1D6F7B651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pole tekstowe 9">
            <a:extLst>
              <a:ext uri="{FF2B5EF4-FFF2-40B4-BE49-F238E27FC236}">
                <a16:creationId xmlns:a16="http://schemas.microsoft.com/office/drawing/2014/main" xmlns="" id="{4218607E-FCE1-4180-9446-5C57187507E4}"/>
              </a:ext>
            </a:extLst>
          </p:cNvPr>
          <p:cNvSpPr txBox="1"/>
          <p:nvPr/>
        </p:nvSpPr>
        <p:spPr>
          <a:xfrm>
            <a:off x="3298370" y="474344"/>
            <a:ext cx="5355773" cy="6278642"/>
          </a:xfrm>
          <a:prstGeom prst="rect">
            <a:avLst/>
          </a:prstGeom>
          <a:noFill/>
        </p:spPr>
        <p:txBody>
          <a:bodyPr wrap="square">
            <a:spAutoFit/>
          </a:bodyPr>
          <a:lstStyle/>
          <a:p>
            <a:pPr algn="ctr"/>
            <a:r>
              <a:rPr lang="pl-PL" sz="2400" b="1" i="0" dirty="0">
                <a:effectLst/>
                <a:latin typeface="Vesper Libre"/>
              </a:rPr>
              <a:t>W każdym kraju dotkniętym zjawiskiem masowego głodu i niedożywienia </a:t>
            </a:r>
            <a:r>
              <a:rPr lang="pl-PL" sz="2400" b="1" dirty="0">
                <a:latin typeface="Vesper Libre"/>
              </a:rPr>
              <a:t>przyczyny i czynniki głodu</a:t>
            </a:r>
            <a:r>
              <a:rPr lang="pl-PL" sz="2400" b="1" i="0" dirty="0">
                <a:effectLst/>
                <a:latin typeface="Vesper Libre"/>
              </a:rPr>
              <a:t> mogą zmieniać się w czasie. </a:t>
            </a:r>
            <a:r>
              <a:rPr lang="pl-PL" sz="2400" b="1" dirty="0">
                <a:latin typeface="Vesper Libre"/>
              </a:rPr>
              <a:t>Nie można</a:t>
            </a:r>
            <a:r>
              <a:rPr lang="pl-PL" sz="2400" b="1" i="0" dirty="0">
                <a:effectLst/>
                <a:latin typeface="Vesper Libre"/>
              </a:rPr>
              <a:t> jednoznacznie wskazać na jedną przyczynę tego problemu. Zawsze mamy do czynienia z grupą co najmniej kilku przyczyn głodu - a nie z pojedynczą przyczyną. </a:t>
            </a:r>
            <a:r>
              <a:rPr lang="pl-PL" sz="2400" b="1" dirty="0">
                <a:latin typeface="Vesper Libre"/>
              </a:rPr>
              <a:t>Niestety zjawisko głodu występuje w każdym kraju bez względu na stopień rozwoju, choć może mieć inne oblicza. Głodujący na ulicach Nowego Yorku różnią się od tych w Bombaju i odmiennie należy dostosować do nich formy pomocy.</a:t>
            </a:r>
          </a:p>
          <a:p>
            <a:pPr algn="ctr"/>
            <a:endParaRPr lang="pl-PL" sz="2400" b="1" dirty="0">
              <a:latin typeface="Vesper Libre"/>
            </a:endParaRPr>
          </a:p>
          <a:p>
            <a:endParaRPr lang="pl-PL" sz="1800" b="1" dirty="0">
              <a:latin typeface="Vesper Libre"/>
            </a:endParaRPr>
          </a:p>
        </p:txBody>
      </p:sp>
    </p:spTree>
    <p:extLst>
      <p:ext uri="{BB962C8B-B14F-4D97-AF65-F5344CB8AC3E}">
        <p14:creationId xmlns:p14="http://schemas.microsoft.com/office/powerpoint/2010/main" xmlns="" val="12056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AC578E5A-8BCB-477A-8EF3-8546B08D3C8D}"/>
              </a:ext>
            </a:extLst>
          </p:cNvPr>
          <p:cNvSpPr txBox="1"/>
          <p:nvPr/>
        </p:nvSpPr>
        <p:spPr>
          <a:xfrm>
            <a:off x="472965" y="474345"/>
            <a:ext cx="8052237" cy="369332"/>
          </a:xfrm>
          <a:prstGeom prst="rect">
            <a:avLst/>
          </a:prstGeom>
          <a:noFill/>
        </p:spPr>
        <p:txBody>
          <a:bodyPr wrap="square">
            <a:spAutoFit/>
          </a:bodyPr>
          <a:lstStyle/>
          <a:p>
            <a:pPr algn="l"/>
            <a:r>
              <a:rPr lang="pl-PL" b="0" i="0" dirty="0">
                <a:solidFill>
                  <a:srgbClr val="808285"/>
                </a:solidFill>
                <a:effectLst/>
                <a:latin typeface="Vesper Libre"/>
              </a:rPr>
              <a:t>:</a:t>
            </a:r>
          </a:p>
        </p:txBody>
      </p:sp>
      <p:sp>
        <p:nvSpPr>
          <p:cNvPr id="5" name="pole tekstowe 4">
            <a:extLst>
              <a:ext uri="{FF2B5EF4-FFF2-40B4-BE49-F238E27FC236}">
                <a16:creationId xmlns:a16="http://schemas.microsoft.com/office/drawing/2014/main" xmlns="" id="{4A64BA7F-C5DD-43C3-9B01-856D76F186EA}"/>
              </a:ext>
            </a:extLst>
          </p:cNvPr>
          <p:cNvSpPr txBox="1"/>
          <p:nvPr/>
        </p:nvSpPr>
        <p:spPr>
          <a:xfrm>
            <a:off x="0" y="0"/>
            <a:ext cx="12191999" cy="7525137"/>
          </a:xfrm>
          <a:prstGeom prst="rect">
            <a:avLst/>
          </a:prstGeom>
          <a:blipFill>
            <a:blip r:embed="rId2" cstate="print"/>
            <a:tile tx="0" ty="0" sx="100000" sy="100000" flip="none" algn="tl"/>
          </a:blipFill>
        </p:spPr>
        <p:txBody>
          <a:bodyPr wrap="square">
            <a:spAutoFit/>
          </a:bodyPr>
          <a:lstStyle/>
          <a:p>
            <a:pPr algn="ctr">
              <a:buFont typeface="Arial" panose="020B0604020202020204" pitchFamily="34" charset="0"/>
              <a:buChar char="•"/>
            </a:pPr>
            <a:r>
              <a:rPr lang="pl-PL" sz="2400" b="0" i="0" dirty="0">
                <a:solidFill>
                  <a:schemeClr val="accent4"/>
                </a:solidFill>
                <a:effectLst/>
                <a:latin typeface="Vesper Libre"/>
              </a:rPr>
              <a:t> </a:t>
            </a:r>
            <a:r>
              <a:rPr lang="pl-PL" sz="2400" b="0" i="0" dirty="0">
                <a:solidFill>
                  <a:schemeClr val="accent4"/>
                </a:solidFill>
                <a:effectLst/>
                <a:latin typeface="Tahoma" panose="020B0604030504040204" pitchFamily="34" charset="0"/>
                <a:ea typeface="Tahoma" panose="020B0604030504040204" pitchFamily="34" charset="0"/>
                <a:cs typeface="Tahoma" panose="020B0604030504040204" pitchFamily="34" charset="0"/>
              </a:rPr>
              <a:t>Głód jest najczęściej zjawiskiem długotrwałym. Krajami z największą liczbą cierpiących głód i niedożywienie na świecie są Indie i Chiny (kraje cieszące się względnym pokojem od dziesięcioleci).</a:t>
            </a:r>
          </a:p>
          <a:p>
            <a:pPr algn="ctr">
              <a:buFont typeface="Arial" panose="020B0604020202020204" pitchFamily="34" charset="0"/>
              <a:buChar char="•"/>
            </a:pPr>
            <a:endParaRPr lang="pl-PL" sz="2400" b="0" i="0" dirty="0">
              <a:effectLst/>
              <a:latin typeface="Tahoma" panose="020B0604030504040204" pitchFamily="34" charset="0"/>
              <a:ea typeface="Tahoma" panose="020B0604030504040204" pitchFamily="34" charset="0"/>
              <a:cs typeface="Tahoma" panose="020B0604030504040204" pitchFamily="34" charset="0"/>
            </a:endParaRPr>
          </a:p>
          <a:p>
            <a:pPr algn="ctr">
              <a:buFont typeface="Arial" panose="020B0604020202020204" pitchFamily="34" charset="0"/>
              <a:buChar char="•"/>
            </a:pPr>
            <a:r>
              <a:rPr lang="pl-PL" sz="2400" b="0" i="0" dirty="0">
                <a:solidFill>
                  <a:schemeClr val="accent2"/>
                </a:solidFill>
                <a:effectLst/>
                <a:latin typeface="Tahoma" panose="020B0604030504040204" pitchFamily="34" charset="0"/>
                <a:ea typeface="Tahoma" panose="020B0604030504040204" pitchFamily="34" charset="0"/>
                <a:cs typeface="Tahoma" panose="020B0604030504040204" pitchFamily="34" charset="0"/>
              </a:rPr>
              <a:t> Głód ściśle związany jest z ubóstwem, utrzymującym się przez dziesięciolecia lub </a:t>
            </a:r>
            <a:r>
              <a:rPr lang="pl-PL" sz="2400" dirty="0">
                <a:solidFill>
                  <a:schemeClr val="accent2"/>
                </a:solidFill>
                <a:latin typeface="Tahoma" panose="020B0604030504040204" pitchFamily="34" charset="0"/>
                <a:ea typeface="Tahoma" panose="020B0604030504040204" pitchFamily="34" charset="0"/>
                <a:cs typeface="Tahoma" panose="020B0604030504040204" pitchFamily="34" charset="0"/>
              </a:rPr>
              <a:t>dłużej.</a:t>
            </a:r>
          </a:p>
          <a:p>
            <a:pPr algn="ctr">
              <a:buFont typeface="Arial" panose="020B0604020202020204" pitchFamily="34" charset="0"/>
              <a:buChar char="•"/>
            </a:pPr>
            <a:endParaRPr lang="pl-PL" sz="2400" b="0" i="0" dirty="0">
              <a:solidFill>
                <a:schemeClr val="accent2"/>
              </a:solidFill>
              <a:effectLst/>
              <a:latin typeface="Tahoma" panose="020B0604030504040204" pitchFamily="34" charset="0"/>
              <a:ea typeface="Tahoma" panose="020B0604030504040204" pitchFamily="34" charset="0"/>
              <a:cs typeface="Tahoma" panose="020B0604030504040204" pitchFamily="34" charset="0"/>
            </a:endParaRPr>
          </a:p>
          <a:p>
            <a:pPr algn="ctr">
              <a:buFont typeface="Arial" panose="020B0604020202020204" pitchFamily="34" charset="0"/>
              <a:buChar char="•"/>
            </a:pPr>
            <a:r>
              <a:rPr lang="pl-PL" sz="2400" b="0" i="0" dirty="0">
                <a:solidFill>
                  <a:srgbClr val="00B050"/>
                </a:solidFill>
                <a:effectLst/>
                <a:latin typeface="Tahoma" panose="020B0604030504040204" pitchFamily="34" charset="0"/>
                <a:ea typeface="Tahoma" panose="020B0604030504040204" pitchFamily="34" charset="0"/>
                <a:cs typeface="Tahoma" panose="020B0604030504040204" pitchFamily="34" charset="0"/>
              </a:rPr>
              <a:t> Katastrofy naturalne i konflikty zbrojne, choć bywają bezpośrednim katalizatorem klęski głodu, nie są jedyną przyczyną. Wystarczy przywołać sytuacje klęsk żywiołowych w krajach bogatych, które nawet w takich sytuacjach zazwyczaj nie dopuszczają do pojawienia się głodu - mają wystarczający potencjał, </a:t>
            </a:r>
            <a:r>
              <a:rPr lang="pl-PL" sz="2400" dirty="0">
                <a:solidFill>
                  <a:srgbClr val="00B050"/>
                </a:solidFill>
                <a:latin typeface="Tahoma" panose="020B0604030504040204" pitchFamily="34" charset="0"/>
                <a:ea typeface="Tahoma" panose="020B0604030504040204" pitchFamily="34" charset="0"/>
                <a:cs typeface="Tahoma" panose="020B0604030504040204" pitchFamily="34" charset="0"/>
              </a:rPr>
              <a:t>by przeciwdziałać temu zjawisku</a:t>
            </a:r>
            <a:r>
              <a:rPr lang="pl-PL" sz="2400" b="0" i="0" dirty="0">
                <a:solidFill>
                  <a:srgbClr val="00B050"/>
                </a:solidFill>
                <a:effectLst/>
                <a:latin typeface="Tahoma" panose="020B0604030504040204" pitchFamily="34" charset="0"/>
                <a:ea typeface="Tahoma" panose="020B0604030504040204" pitchFamily="34" charset="0"/>
                <a:cs typeface="Tahoma" panose="020B0604030504040204" pitchFamily="34" charset="0"/>
              </a:rPr>
              <a:t>.</a:t>
            </a:r>
          </a:p>
          <a:p>
            <a:pPr algn="ctr"/>
            <a:endParaRPr lang="pl-PL" sz="2400" b="0" i="0" dirty="0">
              <a:effectLst/>
              <a:latin typeface="Tahoma" panose="020B0604030504040204" pitchFamily="34" charset="0"/>
              <a:ea typeface="Tahoma" panose="020B0604030504040204" pitchFamily="34" charset="0"/>
              <a:cs typeface="Tahoma" panose="020B0604030504040204" pitchFamily="34" charset="0"/>
            </a:endParaRPr>
          </a:p>
          <a:p>
            <a:pPr algn="ctr">
              <a:buFont typeface="Arial" panose="020B0604020202020204" pitchFamily="34" charset="0"/>
              <a:buChar char="•"/>
            </a:pPr>
            <a:r>
              <a:rPr lang="pl-PL" sz="2400" b="0" i="0" dirty="0">
                <a:solidFill>
                  <a:schemeClr val="accent5"/>
                </a:solidFill>
                <a:effectLst/>
                <a:latin typeface="Tahoma" panose="020B0604030504040204" pitchFamily="34" charset="0"/>
                <a:ea typeface="Tahoma" panose="020B0604030504040204" pitchFamily="34" charset="0"/>
                <a:cs typeface="Tahoma" panose="020B0604030504040204" pitchFamily="34" charset="0"/>
              </a:rPr>
              <a:t> Najczęściej mamy do czynienia ze splotem przyczyn wewnętrznych i zewnętrznych</a:t>
            </a:r>
            <a:r>
              <a:rPr lang="pl-PL" sz="2400" dirty="0">
                <a:solidFill>
                  <a:schemeClr val="accent5"/>
                </a:solidFill>
                <a:latin typeface="Tahoma" panose="020B0604030504040204" pitchFamily="34" charset="0"/>
                <a:ea typeface="Tahoma" panose="020B0604030504040204" pitchFamily="34" charset="0"/>
                <a:cs typeface="Tahoma" panose="020B0604030504040204" pitchFamily="34" charset="0"/>
              </a:rPr>
              <a:t>. </a:t>
            </a:r>
            <a:r>
              <a:rPr lang="pl-PL" sz="2400" b="0" i="0" dirty="0">
                <a:solidFill>
                  <a:schemeClr val="accent5"/>
                </a:solidFill>
                <a:effectLst/>
                <a:latin typeface="Tahoma" panose="020B0604030504040204" pitchFamily="34" charset="0"/>
                <a:ea typeface="Tahoma" panose="020B0604030504040204" pitchFamily="34" charset="0"/>
                <a:cs typeface="Tahoma" panose="020B0604030504040204" pitchFamily="34" charset="0"/>
              </a:rPr>
              <a:t>Czynnikami takimi są uwarunkowania geopolityczne, handlowe, gospodarcze, środowiskowe (np. zmiany klimatyczne).</a:t>
            </a:r>
          </a:p>
          <a:p>
            <a:pPr algn="ctr">
              <a:buFont typeface="Arial" panose="020B0604020202020204" pitchFamily="34" charset="0"/>
              <a:buChar char="•"/>
            </a:pPr>
            <a:endParaRPr lang="pl-PL" sz="2400" b="0" i="0" dirty="0">
              <a:effectLst/>
              <a:latin typeface="Tahoma" panose="020B0604030504040204" pitchFamily="34" charset="0"/>
              <a:ea typeface="Tahoma" panose="020B0604030504040204" pitchFamily="34" charset="0"/>
              <a:cs typeface="Tahoma" panose="020B0604030504040204" pitchFamily="34" charset="0"/>
            </a:endParaRPr>
          </a:p>
          <a:p>
            <a:pPr algn="ctr">
              <a:buFont typeface="Arial" panose="020B0604020202020204" pitchFamily="34" charset="0"/>
              <a:buChar char="•"/>
            </a:pPr>
            <a:r>
              <a:rPr lang="pl-PL" sz="2400" b="0" i="0" dirty="0">
                <a:solidFill>
                  <a:srgbClr val="7030A0"/>
                </a:solidFill>
                <a:effectLst/>
                <a:latin typeface="Tahoma" panose="020B0604030504040204" pitchFamily="34" charset="0"/>
                <a:ea typeface="Tahoma" panose="020B0604030504040204" pitchFamily="34" charset="0"/>
                <a:cs typeface="Tahoma" panose="020B0604030504040204" pitchFamily="34" charset="0"/>
              </a:rPr>
              <a:t> Głód pojawia się tam, gdzie jego przyczyny nie mogą być rozwiązane przez </a:t>
            </a:r>
            <a:r>
              <a:rPr lang="pl-PL" sz="2400" dirty="0">
                <a:solidFill>
                  <a:srgbClr val="7030A0"/>
                </a:solidFill>
                <a:latin typeface="Tahoma" panose="020B0604030504040204" pitchFamily="34" charset="0"/>
                <a:ea typeface="Tahoma" panose="020B0604030504040204" pitchFamily="34" charset="0"/>
                <a:cs typeface="Tahoma" panose="020B0604030504040204" pitchFamily="34" charset="0"/>
              </a:rPr>
              <a:t>rządy</a:t>
            </a:r>
            <a:r>
              <a:rPr lang="pl-PL" sz="2400" b="0" i="0" dirty="0">
                <a:solidFill>
                  <a:srgbClr val="7030A0"/>
                </a:solidFill>
                <a:effectLst/>
                <a:latin typeface="Tahoma" panose="020B0604030504040204" pitchFamily="34" charset="0"/>
                <a:ea typeface="Tahoma" panose="020B0604030504040204" pitchFamily="34" charset="0"/>
                <a:cs typeface="Tahoma" panose="020B0604030504040204" pitchFamily="34" charset="0"/>
              </a:rPr>
              <a:t> danego państwa. Potrzebna jest jakaś forma aktywności </a:t>
            </a:r>
            <a:r>
              <a:rPr lang="pl-PL" sz="2400" dirty="0">
                <a:solidFill>
                  <a:srgbClr val="7030A0"/>
                </a:solidFill>
                <a:latin typeface="Tahoma" panose="020B0604030504040204" pitchFamily="34" charset="0"/>
                <a:ea typeface="Tahoma" panose="020B0604030504040204" pitchFamily="34" charset="0"/>
                <a:cs typeface="Tahoma" panose="020B0604030504040204" pitchFamily="34" charset="0"/>
              </a:rPr>
              <a:t>z zewnątrz</a:t>
            </a:r>
            <a:r>
              <a:rPr lang="pl-PL" sz="2400" b="0" i="0" dirty="0">
                <a:solidFill>
                  <a:srgbClr val="7030A0"/>
                </a:solidFill>
                <a:effectLst/>
                <a:latin typeface="Tahoma" panose="020B0604030504040204" pitchFamily="34" charset="0"/>
                <a:ea typeface="Tahoma" panose="020B0604030504040204" pitchFamily="34" charset="0"/>
                <a:cs typeface="Tahoma" panose="020B0604030504040204" pitchFamily="34" charset="0"/>
              </a:rPr>
              <a:t>.</a:t>
            </a:r>
            <a:endParaRPr lang="pl-PL" sz="2400" b="0" i="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pl-PL" b="0" i="0" dirty="0">
              <a:effectLst/>
              <a:latin typeface="Tahoma" panose="020B0604030504040204" pitchFamily="34" charset="0"/>
              <a:ea typeface="Tahoma" panose="020B0604030504040204" pitchFamily="34" charset="0"/>
              <a:cs typeface="Tahoma" panose="020B0604030504040204" pitchFamily="34" charset="0"/>
            </a:endParaRPr>
          </a:p>
          <a:p>
            <a:pPr algn="l"/>
            <a:endParaRPr lang="pl-PL" sz="2400" b="0" i="0" dirty="0">
              <a:effectLst/>
              <a:latin typeface="Vesper Libre"/>
            </a:endParaRPr>
          </a:p>
        </p:txBody>
      </p:sp>
    </p:spTree>
    <p:extLst>
      <p:ext uri="{BB962C8B-B14F-4D97-AF65-F5344CB8AC3E}">
        <p14:creationId xmlns:p14="http://schemas.microsoft.com/office/powerpoint/2010/main" xmlns="" val="226250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3A67456D-45CF-4CF1-BF78-1F1D4752A871}"/>
              </a:ext>
            </a:extLst>
          </p:cNvPr>
          <p:cNvSpPr txBox="1"/>
          <p:nvPr/>
        </p:nvSpPr>
        <p:spPr>
          <a:xfrm>
            <a:off x="0" y="0"/>
            <a:ext cx="12191999" cy="7109639"/>
          </a:xfrm>
          <a:prstGeom prst="rect">
            <a:avLst/>
          </a:prstGeom>
          <a:solidFill>
            <a:schemeClr val="bg1">
              <a:lumMod val="95000"/>
            </a:schemeClr>
          </a:solidFill>
        </p:spPr>
        <p:txBody>
          <a:bodyPr wrap="square">
            <a:spAutoFit/>
          </a:bodyPr>
          <a:lstStyle/>
          <a:p>
            <a:pPr algn="ctr"/>
            <a:r>
              <a:rPr lang="pl-PL" sz="3200" b="1" i="0" u="none" strike="noStrike" baseline="0" dirty="0">
                <a:solidFill>
                  <a:schemeClr val="accent6">
                    <a:lumMod val="50000"/>
                  </a:schemeClr>
                </a:solidFill>
                <a:latin typeface="Bookman Old Style" panose="02050604050505020204" pitchFamily="18" charset="0"/>
              </a:rPr>
              <a:t>Do osób szczególnie narażonych na </a:t>
            </a:r>
            <a:r>
              <a:rPr lang="pl-PL" sz="3200" b="1" dirty="0">
                <a:solidFill>
                  <a:schemeClr val="accent6">
                    <a:lumMod val="50000"/>
                  </a:schemeClr>
                </a:solidFill>
                <a:latin typeface="Bookman Old Style" panose="02050604050505020204" pitchFamily="18" charset="0"/>
              </a:rPr>
              <a:t>ubóstwo</a:t>
            </a:r>
            <a:r>
              <a:rPr lang="pl-PL" sz="3200" b="1" i="0" u="none" strike="noStrike" baseline="0" dirty="0">
                <a:solidFill>
                  <a:schemeClr val="accent6">
                    <a:lumMod val="50000"/>
                  </a:schemeClr>
                </a:solidFill>
                <a:latin typeface="Bookman Old Style" panose="02050604050505020204" pitchFamily="18" charset="0"/>
              </a:rPr>
              <a:t> należą:</a:t>
            </a:r>
          </a:p>
          <a:p>
            <a:pPr algn="ctr"/>
            <a:endParaRPr lang="pl-PL" sz="3200" b="1" i="0" u="none" strike="noStrike" baseline="0" dirty="0">
              <a:solidFill>
                <a:schemeClr val="accent6">
                  <a:lumMod val="50000"/>
                </a:schemeClr>
              </a:solidFill>
              <a:latin typeface="Bahnschrift Light" panose="020B0502040204020203" pitchFamily="34" charset="0"/>
            </a:endParaRPr>
          </a:p>
          <a:p>
            <a:pPr algn="l"/>
            <a:r>
              <a:rPr lang="pl-PL" sz="2800" b="1" i="0" u="none" strike="noStrike" baseline="0" dirty="0">
                <a:solidFill>
                  <a:schemeClr val="accent6">
                    <a:lumMod val="50000"/>
                  </a:schemeClr>
                </a:solidFill>
                <a:latin typeface="Times New Roman" panose="02020603050405020304" pitchFamily="18" charset="0"/>
              </a:rPr>
              <a:t>1) </a:t>
            </a:r>
            <a:r>
              <a:rPr lang="pl-PL" sz="2800" b="1" i="0" u="none" strike="noStrike" baseline="0" dirty="0">
                <a:solidFill>
                  <a:schemeClr val="accent6">
                    <a:lumMod val="50000"/>
                  </a:schemeClr>
                </a:solidFill>
                <a:latin typeface="TimesNewRomanPSMT"/>
              </a:rPr>
              <a:t>rodziny patologiczne,</a:t>
            </a:r>
          </a:p>
          <a:p>
            <a:pPr algn="l"/>
            <a:r>
              <a:rPr lang="pl-PL" sz="2800" b="1" i="0" u="none" strike="noStrike" baseline="0" dirty="0">
                <a:solidFill>
                  <a:schemeClr val="accent6">
                    <a:lumMod val="50000"/>
                  </a:schemeClr>
                </a:solidFill>
                <a:latin typeface="Times New Roman" panose="02020603050405020304" pitchFamily="18" charset="0"/>
              </a:rPr>
              <a:t>2) </a:t>
            </a:r>
            <a:r>
              <a:rPr lang="pl-PL" sz="2800" b="1" i="0" u="none" strike="noStrike" baseline="0" dirty="0">
                <a:solidFill>
                  <a:schemeClr val="accent6">
                    <a:lumMod val="50000"/>
                  </a:schemeClr>
                </a:solidFill>
                <a:latin typeface="TimesNewRomanPSMT"/>
              </a:rPr>
              <a:t>rodziny wielodzietne,</a:t>
            </a:r>
          </a:p>
          <a:p>
            <a:pPr algn="l"/>
            <a:r>
              <a:rPr lang="pl-PL" sz="2800" b="1" i="0" u="none" strike="noStrike" baseline="0" dirty="0">
                <a:solidFill>
                  <a:schemeClr val="accent6">
                    <a:lumMod val="50000"/>
                  </a:schemeClr>
                </a:solidFill>
                <a:latin typeface="Times New Roman" panose="02020603050405020304" pitchFamily="18" charset="0"/>
              </a:rPr>
              <a:t>3) </a:t>
            </a:r>
            <a:r>
              <a:rPr lang="pl-PL" sz="2800" b="1" i="0" u="none" strike="noStrike" baseline="0" dirty="0">
                <a:solidFill>
                  <a:schemeClr val="accent6">
                    <a:lumMod val="50000"/>
                  </a:schemeClr>
                </a:solidFill>
                <a:latin typeface="TimesNewRomanPSMT"/>
              </a:rPr>
              <a:t>rodziny dotknięte bezrobociem,</a:t>
            </a:r>
          </a:p>
          <a:p>
            <a:pPr algn="l"/>
            <a:r>
              <a:rPr lang="pl-PL" sz="2800" b="1" i="0" u="none" strike="noStrike" baseline="0" dirty="0">
                <a:solidFill>
                  <a:schemeClr val="accent6">
                    <a:lumMod val="50000"/>
                  </a:schemeClr>
                </a:solidFill>
                <a:latin typeface="Times New Roman" panose="02020603050405020304" pitchFamily="18" charset="0"/>
              </a:rPr>
              <a:t>4) </a:t>
            </a:r>
            <a:r>
              <a:rPr lang="pl-PL" sz="2800" b="1" i="0" u="none" strike="noStrike" baseline="0" dirty="0">
                <a:solidFill>
                  <a:schemeClr val="accent6">
                    <a:lumMod val="50000"/>
                  </a:schemeClr>
                </a:solidFill>
                <a:latin typeface="TimesNewRomanPSMT"/>
              </a:rPr>
              <a:t>rodziny pochodzące z wiosek i małych miejscowości,</a:t>
            </a:r>
          </a:p>
          <a:p>
            <a:pPr algn="l"/>
            <a:r>
              <a:rPr lang="pl-PL" sz="2800" b="1" i="0" u="none" strike="noStrike" baseline="0" dirty="0">
                <a:solidFill>
                  <a:schemeClr val="accent6">
                    <a:lumMod val="50000"/>
                  </a:schemeClr>
                </a:solidFill>
                <a:latin typeface="Times New Roman" panose="02020603050405020304" pitchFamily="18" charset="0"/>
              </a:rPr>
              <a:t>5) </a:t>
            </a:r>
            <a:r>
              <a:rPr lang="pl-PL" sz="2800" b="1" i="0" u="none" strike="noStrike" baseline="0" dirty="0">
                <a:solidFill>
                  <a:schemeClr val="accent6">
                    <a:lumMod val="50000"/>
                  </a:schemeClr>
                </a:solidFill>
                <a:latin typeface="TimesNewRomanPSMT"/>
              </a:rPr>
              <a:t>sieroty,</a:t>
            </a:r>
          </a:p>
          <a:p>
            <a:pPr algn="l"/>
            <a:r>
              <a:rPr lang="pl-PL" sz="2800" b="1" i="0" u="none" strike="noStrike" baseline="0" dirty="0">
                <a:solidFill>
                  <a:schemeClr val="accent6">
                    <a:lumMod val="50000"/>
                  </a:schemeClr>
                </a:solidFill>
                <a:latin typeface="Times New Roman" panose="02020603050405020304" pitchFamily="18" charset="0"/>
              </a:rPr>
              <a:t>6) </a:t>
            </a:r>
            <a:r>
              <a:rPr lang="pl-PL" sz="2800" b="1" i="0" u="none" strike="noStrike" baseline="0" dirty="0">
                <a:solidFill>
                  <a:schemeClr val="accent6">
                    <a:lumMod val="50000"/>
                  </a:schemeClr>
                </a:solidFill>
                <a:latin typeface="TimesNewRomanPSMT"/>
              </a:rPr>
              <a:t>osoby samotnie wychowujące dzieci,</a:t>
            </a:r>
          </a:p>
          <a:p>
            <a:pPr algn="l"/>
            <a:r>
              <a:rPr lang="pl-PL" sz="2800" b="1" i="0" u="none" strike="noStrike" baseline="0" dirty="0">
                <a:solidFill>
                  <a:schemeClr val="accent6">
                    <a:lumMod val="50000"/>
                  </a:schemeClr>
                </a:solidFill>
                <a:latin typeface="TimesNewRomanPSMT"/>
              </a:rPr>
              <a:t>7) osoby bez wykształcenia,</a:t>
            </a:r>
          </a:p>
          <a:p>
            <a:pPr algn="l"/>
            <a:r>
              <a:rPr lang="pl-PL" sz="2800" b="1" i="0" u="none" strike="noStrike" baseline="0" dirty="0">
                <a:solidFill>
                  <a:schemeClr val="accent6">
                    <a:lumMod val="50000"/>
                  </a:schemeClr>
                </a:solidFill>
                <a:latin typeface="TimesNewRomanPSMT"/>
              </a:rPr>
              <a:t>8) osoby niepełnosprawne, chore,</a:t>
            </a:r>
          </a:p>
          <a:p>
            <a:pPr algn="l"/>
            <a:r>
              <a:rPr lang="pl-PL" sz="2800" b="1" i="0" u="none" strike="noStrike" baseline="0" dirty="0">
                <a:solidFill>
                  <a:schemeClr val="accent6">
                    <a:lumMod val="50000"/>
                  </a:schemeClr>
                </a:solidFill>
                <a:latin typeface="TimesNewRomanPSMT"/>
              </a:rPr>
              <a:t>9) emeryci i renciści,</a:t>
            </a:r>
          </a:p>
          <a:p>
            <a:pPr algn="l"/>
            <a:r>
              <a:rPr lang="pl-PL" sz="2800" b="1" i="0" u="none" strike="noStrike" baseline="0" dirty="0">
                <a:solidFill>
                  <a:schemeClr val="accent6">
                    <a:lumMod val="50000"/>
                  </a:schemeClr>
                </a:solidFill>
                <a:latin typeface="TimesNewRomanPSMT"/>
              </a:rPr>
              <a:t>10) bezdomni,</a:t>
            </a:r>
          </a:p>
          <a:p>
            <a:pPr algn="l"/>
            <a:r>
              <a:rPr lang="pl-PL" sz="2800" b="1" i="0" u="none" strike="noStrike" baseline="0" dirty="0">
                <a:solidFill>
                  <a:schemeClr val="accent6">
                    <a:lumMod val="50000"/>
                  </a:schemeClr>
                </a:solidFill>
                <a:latin typeface="Times New Roman" panose="02020603050405020304" pitchFamily="18" charset="0"/>
              </a:rPr>
              <a:t>11) </a:t>
            </a:r>
            <a:r>
              <a:rPr lang="pl-PL" sz="2800" b="1" i="0" u="none" strike="noStrike" baseline="0" dirty="0">
                <a:solidFill>
                  <a:schemeClr val="accent6">
                    <a:lumMod val="50000"/>
                  </a:schemeClr>
                </a:solidFill>
                <a:latin typeface="TimesNewRomanPSMT"/>
              </a:rPr>
              <a:t>więźniowie,</a:t>
            </a:r>
          </a:p>
          <a:p>
            <a:pPr algn="l"/>
            <a:r>
              <a:rPr lang="pl-PL" sz="2800" b="1" i="0" u="none" strike="noStrike" baseline="0" dirty="0">
                <a:solidFill>
                  <a:schemeClr val="accent6">
                    <a:lumMod val="50000"/>
                  </a:schemeClr>
                </a:solidFill>
                <a:latin typeface="Times New Roman" panose="02020603050405020304" pitchFamily="18" charset="0"/>
              </a:rPr>
              <a:t>12) </a:t>
            </a:r>
            <a:r>
              <a:rPr lang="pl-PL" sz="2800" b="1" i="0" u="none" strike="noStrike" baseline="0" dirty="0">
                <a:solidFill>
                  <a:schemeClr val="accent6">
                    <a:lumMod val="50000"/>
                  </a:schemeClr>
                </a:solidFill>
                <a:latin typeface="TimesNewRomanPSMT"/>
              </a:rPr>
              <a:t>imigranci i uchodźcy.</a:t>
            </a:r>
          </a:p>
          <a:p>
            <a:pPr algn="l"/>
            <a:endParaRPr lang="pl-PL" sz="2800" b="1" dirty="0">
              <a:solidFill>
                <a:schemeClr val="accent6">
                  <a:lumMod val="50000"/>
                </a:schemeClr>
              </a:solidFill>
              <a:latin typeface="TimesNewRomanPSMT"/>
            </a:endParaRPr>
          </a:p>
          <a:p>
            <a:pPr algn="l"/>
            <a:endParaRPr lang="pl-PL" sz="2800" b="0" i="0" u="none" strike="noStrike" baseline="0" dirty="0">
              <a:latin typeface="TimesNewRomanPSMT"/>
            </a:endParaRPr>
          </a:p>
        </p:txBody>
      </p:sp>
      <p:pic>
        <p:nvPicPr>
          <p:cNvPr id="5" name="Obraz 4">
            <a:extLst>
              <a:ext uri="{FF2B5EF4-FFF2-40B4-BE49-F238E27FC236}">
                <a16:creationId xmlns:a16="http://schemas.microsoft.com/office/drawing/2014/main" xmlns="" id="{38B8B80C-24A3-47F9-A7F7-7705B9A0E7DA}"/>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6967690" y="2832060"/>
            <a:ext cx="4671848" cy="3413085"/>
          </a:xfrm>
          <a:prstGeom prst="rect">
            <a:avLst/>
          </a:prstGeom>
        </p:spPr>
      </p:pic>
    </p:spTree>
    <p:extLst>
      <p:ext uri="{BB962C8B-B14F-4D97-AF65-F5344CB8AC3E}">
        <p14:creationId xmlns:p14="http://schemas.microsoft.com/office/powerpoint/2010/main" xmlns="" val="225746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xmlns="" id="{FD8C5337-0ECA-46E9-B609-C9050D4E88A4}"/>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0" y="0"/>
            <a:ext cx="12192000" cy="6984124"/>
          </a:xfrm>
          <a:prstGeom prst="rect">
            <a:avLst/>
          </a:prstGeom>
        </p:spPr>
      </p:pic>
      <p:sp>
        <p:nvSpPr>
          <p:cNvPr id="3" name="pole tekstowe 2">
            <a:extLst>
              <a:ext uri="{FF2B5EF4-FFF2-40B4-BE49-F238E27FC236}">
                <a16:creationId xmlns:a16="http://schemas.microsoft.com/office/drawing/2014/main" xmlns="" id="{50E67551-7096-4014-9BDD-FB28A1660BE2}"/>
              </a:ext>
            </a:extLst>
          </p:cNvPr>
          <p:cNvSpPr txBox="1"/>
          <p:nvPr/>
        </p:nvSpPr>
        <p:spPr>
          <a:xfrm>
            <a:off x="4355869" y="141890"/>
            <a:ext cx="7836131" cy="6986528"/>
          </a:xfrm>
          <a:prstGeom prst="rect">
            <a:avLst/>
          </a:prstGeom>
          <a:noFill/>
        </p:spPr>
        <p:txBody>
          <a:bodyPr wrap="square" rtlCol="0">
            <a:spAutoFit/>
          </a:bodyPr>
          <a:lstStyle/>
          <a:p>
            <a:pPr marL="457200" indent="-457200" algn="r">
              <a:buFontTx/>
              <a:buChar char="-"/>
            </a:pPr>
            <a:r>
              <a:rPr lang="pl-PL" sz="2800" b="1" dirty="0">
                <a:solidFill>
                  <a:schemeClr val="bg1"/>
                </a:solidFill>
                <a:highlight>
                  <a:srgbClr val="C0C0C0"/>
                </a:highlight>
              </a:rPr>
              <a:t>Skrajne ubóstwo w Polsce występuje wtedy, gdy osoba żyje za mniej niż 595 zł miesięcznie</a:t>
            </a:r>
          </a:p>
          <a:p>
            <a:pPr marL="457200" indent="-457200" algn="r">
              <a:buFontTx/>
              <a:buChar char="-"/>
            </a:pPr>
            <a:endParaRPr lang="pl-PL" sz="2800" b="1" dirty="0">
              <a:solidFill>
                <a:schemeClr val="bg1"/>
              </a:solidFill>
              <a:highlight>
                <a:srgbClr val="C0C0C0"/>
              </a:highlight>
            </a:endParaRPr>
          </a:p>
          <a:p>
            <a:pPr marL="457200" indent="-457200" algn="r">
              <a:buFontTx/>
              <a:buChar char="-"/>
            </a:pPr>
            <a:r>
              <a:rPr lang="pl-PL" sz="2800" b="1" dirty="0">
                <a:solidFill>
                  <a:schemeClr val="bg1"/>
                </a:solidFill>
                <a:highlight>
                  <a:srgbClr val="C0C0C0"/>
                </a:highlight>
              </a:rPr>
              <a:t>Osoby ubogie wydają większość swojego budżetu na pożywienie, podczas gdy zamożni wydają ze swoich zarobków </a:t>
            </a:r>
          </a:p>
          <a:p>
            <a:pPr algn="r"/>
            <a:r>
              <a:rPr lang="pl-PL" sz="2800" b="1" dirty="0">
                <a:solidFill>
                  <a:schemeClr val="bg1"/>
                </a:solidFill>
                <a:highlight>
                  <a:srgbClr val="C0C0C0"/>
                </a:highlight>
              </a:rPr>
              <a:t>kilka procent.</a:t>
            </a:r>
          </a:p>
          <a:p>
            <a:pPr marL="457200" indent="-457200" algn="r">
              <a:buFontTx/>
              <a:buChar char="-"/>
            </a:pPr>
            <a:endParaRPr lang="pl-PL" sz="2800" b="1" dirty="0">
              <a:solidFill>
                <a:schemeClr val="bg1"/>
              </a:solidFill>
              <a:highlight>
                <a:srgbClr val="C0C0C0"/>
              </a:highlight>
            </a:endParaRPr>
          </a:p>
          <a:p>
            <a:pPr marL="457200" indent="-457200" algn="r">
              <a:buFontTx/>
              <a:buChar char="-"/>
            </a:pPr>
            <a:r>
              <a:rPr lang="pl-PL" sz="2800" b="1" dirty="0">
                <a:solidFill>
                  <a:schemeClr val="bg1"/>
                </a:solidFill>
                <a:highlight>
                  <a:srgbClr val="C0C0C0"/>
                </a:highlight>
              </a:rPr>
              <a:t>Głodny człowiek obdarzony jest gorszą koncentracją, nie jest w stanie w pełni wykorzystać własnej inteligencji przez </a:t>
            </a:r>
          </a:p>
          <a:p>
            <a:pPr marL="457200" indent="-457200" algn="r">
              <a:buFontTx/>
              <a:buChar char="-"/>
            </a:pPr>
            <a:r>
              <a:rPr lang="pl-PL" sz="2800" b="1" dirty="0">
                <a:solidFill>
                  <a:schemeClr val="bg1"/>
                </a:solidFill>
                <a:highlight>
                  <a:srgbClr val="C0C0C0"/>
                </a:highlight>
              </a:rPr>
              <a:t>ciągły stres związany walką o przetrwanie.</a:t>
            </a:r>
          </a:p>
          <a:p>
            <a:pPr algn="r"/>
            <a:endParaRPr lang="pl-PL" sz="2800" b="1" dirty="0">
              <a:solidFill>
                <a:schemeClr val="bg1"/>
              </a:solidFill>
              <a:highlight>
                <a:srgbClr val="C0C0C0"/>
              </a:highlight>
            </a:endParaRPr>
          </a:p>
          <a:p>
            <a:pPr marL="457200" indent="-457200" algn="r">
              <a:buFontTx/>
              <a:buChar char="-"/>
            </a:pPr>
            <a:r>
              <a:rPr lang="pl-PL" sz="2800" b="1" dirty="0">
                <a:solidFill>
                  <a:schemeClr val="bg1"/>
                </a:solidFill>
                <a:highlight>
                  <a:srgbClr val="C0C0C0"/>
                </a:highlight>
              </a:rPr>
              <a:t>Doświadczanie głodu to szczególna </a:t>
            </a:r>
          </a:p>
          <a:p>
            <a:pPr algn="r"/>
            <a:r>
              <a:rPr lang="pl-PL" sz="2800" b="1" dirty="0">
                <a:solidFill>
                  <a:schemeClr val="bg1"/>
                </a:solidFill>
                <a:highlight>
                  <a:srgbClr val="C0C0C0"/>
                </a:highlight>
              </a:rPr>
              <a:t>sytuacja życiowa, a nie cechy osobowości.</a:t>
            </a:r>
            <a:endParaRPr lang="pl-PL" sz="2800" dirty="0">
              <a:highlight>
                <a:srgbClr val="C0C0C0"/>
              </a:highlight>
            </a:endParaRPr>
          </a:p>
          <a:p>
            <a:pPr marL="457200" indent="-457200">
              <a:buFontTx/>
              <a:buChar char="-"/>
            </a:pPr>
            <a:endParaRPr lang="pl-PL" sz="2800" dirty="0"/>
          </a:p>
        </p:txBody>
      </p:sp>
    </p:spTree>
    <p:extLst>
      <p:ext uri="{BB962C8B-B14F-4D97-AF65-F5344CB8AC3E}">
        <p14:creationId xmlns:p14="http://schemas.microsoft.com/office/powerpoint/2010/main" xmlns="" val="230229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201030" y="588935"/>
            <a:ext cx="7501181" cy="1355347"/>
          </a:xfrm>
        </p:spPr>
        <p:txBody>
          <a:bodyPr>
            <a:noAutofit/>
          </a:bodyPr>
          <a:lstStyle/>
          <a:p>
            <a:r>
              <a:rPr lang="pl-PL" sz="8000" b="1" dirty="0">
                <a:solidFill>
                  <a:srgbClr val="FF0000"/>
                </a:solidFill>
              </a:rPr>
              <a:t>„Głodny świat”</a:t>
            </a:r>
          </a:p>
        </p:txBody>
      </p:sp>
      <p:sp>
        <p:nvSpPr>
          <p:cNvPr id="3" name="Podtytuł 2"/>
          <p:cNvSpPr>
            <a:spLocks noGrp="1"/>
          </p:cNvSpPr>
          <p:nvPr>
            <p:ph type="subTitle" idx="1"/>
          </p:nvPr>
        </p:nvSpPr>
        <p:spPr>
          <a:xfrm>
            <a:off x="1379621" y="2154264"/>
            <a:ext cx="9144000" cy="1370988"/>
          </a:xfrm>
        </p:spPr>
        <p:txBody>
          <a:bodyPr>
            <a:noAutofit/>
          </a:bodyPr>
          <a:lstStyle/>
          <a:p>
            <a:r>
              <a:rPr lang="pl-PL" sz="4400" b="1" dirty="0"/>
              <a:t>Szacuje się, że co 7 mieszkaniec Ziemi nie ma dostępu do wystarczającej ilości pożywienia, aby zaspokoić głód fizyczny i prowadzić aktywne życie. </a:t>
            </a:r>
          </a:p>
          <a:p>
            <a:r>
              <a:rPr lang="pl-PL" sz="4400" b="1" dirty="0"/>
              <a:t>Jednocześnie światowe zasoby żywnościowe przewyższają o 100% potrzeby planety.</a:t>
            </a:r>
          </a:p>
        </p:txBody>
      </p:sp>
    </p:spTree>
    <p:extLst>
      <p:ext uri="{BB962C8B-B14F-4D97-AF65-F5344CB8AC3E}">
        <p14:creationId xmlns:p14="http://schemas.microsoft.com/office/powerpoint/2010/main" xmlns="" val="784134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491345" y="365125"/>
            <a:ext cx="5153892" cy="1811545"/>
          </a:xfrm>
          <a:solidFill>
            <a:schemeClr val="tx2">
              <a:lumMod val="20000"/>
              <a:lumOff val="80000"/>
            </a:schemeClr>
          </a:solidFill>
        </p:spPr>
        <p:txBody>
          <a:bodyPr>
            <a:normAutofit/>
          </a:bodyPr>
          <a:lstStyle/>
          <a:p>
            <a:pPr algn="ctr"/>
            <a:r>
              <a:rPr lang="pl-PL" sz="5400" b="1" dirty="0"/>
              <a:t>Żywność jest marnowana</a:t>
            </a:r>
          </a:p>
        </p:txBody>
      </p:sp>
      <p:sp>
        <p:nvSpPr>
          <p:cNvPr id="3" name="Symbol zastępczy zawartości 2"/>
          <p:cNvSpPr>
            <a:spLocks noGrp="1"/>
          </p:cNvSpPr>
          <p:nvPr>
            <p:ph idx="1"/>
          </p:nvPr>
        </p:nvSpPr>
        <p:spPr>
          <a:xfrm>
            <a:off x="377686" y="2643447"/>
            <a:ext cx="11509513" cy="3916379"/>
          </a:xfrm>
          <a:solidFill>
            <a:schemeClr val="tx2">
              <a:lumMod val="20000"/>
              <a:lumOff val="80000"/>
            </a:schemeClr>
          </a:solidFill>
        </p:spPr>
        <p:txBody>
          <a:bodyPr>
            <a:normAutofit/>
          </a:bodyPr>
          <a:lstStyle/>
          <a:p>
            <a:pPr marL="0" indent="0" algn="ctr">
              <a:buNone/>
            </a:pPr>
            <a:r>
              <a:rPr lang="pl-PL" sz="4000" dirty="0"/>
              <a:t>Połowa światowej produkcji żywności jest wyrzucana.</a:t>
            </a:r>
          </a:p>
          <a:p>
            <a:pPr marL="0" indent="0" algn="ctr">
              <a:buNone/>
            </a:pPr>
            <a:r>
              <a:rPr lang="pl-PL" sz="4000" dirty="0"/>
              <a:t>W krajach wysoko rozwiniętych jest nadmiar pożywienia, szacuje się że w Polsce rocznie marnujemy ok. 9 mln ton żywności.</a:t>
            </a:r>
          </a:p>
          <a:p>
            <a:pPr marL="0" indent="0" algn="ctr">
              <a:buNone/>
            </a:pPr>
            <a:r>
              <a:rPr lang="pl-PL" sz="4000" dirty="0"/>
              <a:t>Najczęściej na śmietnik trafia pieczywo, owoce i wędliny.</a:t>
            </a: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65340" y="268357"/>
            <a:ext cx="2309398" cy="1908313"/>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7262" y="272614"/>
            <a:ext cx="2510872" cy="1996565"/>
          </a:xfrm>
          <a:prstGeom prst="rect">
            <a:avLst/>
          </a:prstGeom>
        </p:spPr>
      </p:pic>
    </p:spTree>
    <p:extLst>
      <p:ext uri="{BB962C8B-B14F-4D97-AF65-F5344CB8AC3E}">
        <p14:creationId xmlns:p14="http://schemas.microsoft.com/office/powerpoint/2010/main" xmlns="" val="47749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4">
            <a:extLst>
              <a:ext uri="{FF2B5EF4-FFF2-40B4-BE49-F238E27FC236}">
                <a16:creationId xmlns:a16="http://schemas.microsoft.com/office/drawing/2014/main" xmlns="" id="{68DFD5A2-E94C-47CA-9FB1-7E2FC752844A}"/>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1" y="0"/>
            <a:ext cx="3815255" cy="2923733"/>
          </a:xfrm>
          <a:prstGeom prst="rect">
            <a:avLst/>
          </a:prstGeom>
        </p:spPr>
      </p:pic>
      <p:pic>
        <p:nvPicPr>
          <p:cNvPr id="6" name="Obraz 5">
            <a:extLst>
              <a:ext uri="{FF2B5EF4-FFF2-40B4-BE49-F238E27FC236}">
                <a16:creationId xmlns:a16="http://schemas.microsoft.com/office/drawing/2014/main" xmlns="" id="{B93D54BB-38B2-4530-9807-D68B3C080FAD}"/>
              </a:ext>
            </a:extLst>
          </p:cNvPr>
          <p:cNvPicPr>
            <a:picLocks noChangeAspect="1"/>
          </p:cNvPicPr>
          <p:nvPr/>
        </p:nvPicPr>
        <p:blipFill>
          <a:blip r:embed="rId5" cstate="print">
            <a:extLst>
              <a:ext uri="{28A0092B-C50C-407E-A947-70E740481C1C}">
                <a14:useLocalDpi xmlns:a14="http://schemas.microsoft.com/office/drawing/2010/main" xmlns="" val="0"/>
              </a:ext>
              <a:ext uri="{837473B0-CC2E-450A-ABE3-18F120FF3D39}">
                <a1611:picAttrSrcUrl xmlns:a1611="http://schemas.microsoft.com/office/drawing/2016/11/main" xmlns="" r:id="rId6"/>
              </a:ext>
            </a:extLst>
          </a:blip>
          <a:stretch>
            <a:fillRect/>
          </a:stretch>
        </p:blipFill>
        <p:spPr>
          <a:xfrm>
            <a:off x="8212975" y="-1"/>
            <a:ext cx="4026419" cy="2922060"/>
          </a:xfrm>
          <a:prstGeom prst="rect">
            <a:avLst/>
          </a:prstGeom>
        </p:spPr>
      </p:pic>
      <p:pic>
        <p:nvPicPr>
          <p:cNvPr id="10" name="Obraz 9">
            <a:extLst>
              <a:ext uri="{FF2B5EF4-FFF2-40B4-BE49-F238E27FC236}">
                <a16:creationId xmlns:a16="http://schemas.microsoft.com/office/drawing/2014/main" xmlns="" id="{E7D6E42E-7BE2-43ED-92C7-D25BE0662D23}"/>
              </a:ext>
            </a:extLst>
          </p:cNvPr>
          <p:cNvPicPr>
            <a:picLocks noChangeAspect="1"/>
          </p:cNvPicPr>
          <p:nvPr/>
        </p:nvPicPr>
        <p:blipFill>
          <a:blip r:embed="rId7" cstate="print">
            <a:extLst>
              <a:ext uri="{28A0092B-C50C-407E-A947-70E740481C1C}">
                <a14:useLocalDpi xmlns:a14="http://schemas.microsoft.com/office/drawing/2010/main" xmlns="" val="0"/>
              </a:ext>
              <a:ext uri="{837473B0-CC2E-450A-ABE3-18F120FF3D39}">
                <a1611:picAttrSrcUrl xmlns:a1611="http://schemas.microsoft.com/office/drawing/2016/11/main" xmlns="" r:id="rId8"/>
              </a:ext>
            </a:extLst>
          </a:blip>
          <a:stretch>
            <a:fillRect/>
          </a:stretch>
        </p:blipFill>
        <p:spPr>
          <a:xfrm>
            <a:off x="3815254" y="1673"/>
            <a:ext cx="4397721" cy="2922060"/>
          </a:xfrm>
          <a:prstGeom prst="rect">
            <a:avLst/>
          </a:prstGeom>
        </p:spPr>
      </p:pic>
      <p:sp>
        <p:nvSpPr>
          <p:cNvPr id="12" name="pole tekstowe 11">
            <a:extLst>
              <a:ext uri="{FF2B5EF4-FFF2-40B4-BE49-F238E27FC236}">
                <a16:creationId xmlns:a16="http://schemas.microsoft.com/office/drawing/2014/main" xmlns="" id="{CDCA4421-54F5-4299-83EA-3F448F1A05BA}"/>
              </a:ext>
            </a:extLst>
          </p:cNvPr>
          <p:cNvSpPr txBox="1"/>
          <p:nvPr/>
        </p:nvSpPr>
        <p:spPr>
          <a:xfrm>
            <a:off x="0" y="2923733"/>
            <a:ext cx="12239394" cy="582467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lnSpc>
                <a:spcPct val="150000"/>
              </a:lnSpc>
              <a:spcBef>
                <a:spcPts val="500"/>
              </a:spcBef>
              <a:spcAft>
                <a:spcPts val="750"/>
              </a:spcAft>
            </a:pPr>
            <a:r>
              <a:rPr lang="pl-PL" sz="2800" b="1" dirty="0">
                <a:solidFill>
                  <a:schemeClr val="accent6">
                    <a:lumMod val="50000"/>
                  </a:schemeClr>
                </a:solidFill>
                <a:effectLst/>
                <a:latin typeface="Arial" panose="020B0604020202020204" pitchFamily="34" charset="0"/>
                <a:ea typeface="Times New Roman" panose="02020603050405020304" pitchFamily="18" charset="0"/>
              </a:rPr>
              <a:t>Niewykorzystana żywność to także marnotrawstwo zasobów naturalnych - ziemi, wody, energii i innych źródeł, które potrzebne są do produkcji. Organizacja Narodów Zjednoczonych ds. Wyżywienia </a:t>
            </a:r>
            <a:r>
              <a:rPr lang="pl-PL" sz="2800" b="1" dirty="0">
                <a:solidFill>
                  <a:schemeClr val="accent6">
                    <a:lumMod val="50000"/>
                  </a:schemeClr>
                </a:solidFill>
                <a:latin typeface="Arial" panose="020B0604020202020204" pitchFamily="34" charset="0"/>
                <a:ea typeface="Times New Roman" panose="02020603050405020304" pitchFamily="18" charset="0"/>
              </a:rPr>
              <a:t>      </a:t>
            </a:r>
            <a:r>
              <a:rPr lang="pl-PL" sz="2800" b="1" dirty="0">
                <a:solidFill>
                  <a:schemeClr val="accent6">
                    <a:lumMod val="50000"/>
                  </a:schemeClr>
                </a:solidFill>
                <a:effectLst/>
                <a:latin typeface="Arial" panose="020B0604020202020204" pitchFamily="34" charset="0"/>
                <a:ea typeface="Times New Roman" panose="02020603050405020304" pitchFamily="18" charset="0"/>
              </a:rPr>
              <a:t>i Rolnictwa (FAO) szacuje, że problem niewykorzystywania wyprodukowanej żywności w dużym stopniu odpowiada także za wzrost emisji gazów cieplarnianych. </a:t>
            </a:r>
          </a:p>
          <a:p>
            <a:pPr algn="just">
              <a:spcBef>
                <a:spcPts val="500"/>
              </a:spcBef>
              <a:spcAft>
                <a:spcPts val="750"/>
              </a:spcAft>
            </a:pPr>
            <a:endParaRPr lang="pl-PL" sz="3200" b="1" dirty="0">
              <a:solidFill>
                <a:schemeClr val="accent6">
                  <a:lumMod val="50000"/>
                </a:schemeClr>
              </a:solidFill>
              <a:latin typeface="Arial" panose="020B0604020202020204" pitchFamily="34" charset="0"/>
              <a:ea typeface="Times New Roman" panose="02020603050405020304" pitchFamily="18" charset="0"/>
            </a:endParaRPr>
          </a:p>
          <a:p>
            <a:pPr algn="just">
              <a:spcBef>
                <a:spcPts val="500"/>
              </a:spcBef>
              <a:spcAft>
                <a:spcPts val="750"/>
              </a:spcAft>
            </a:pPr>
            <a:endParaRPr lang="pl-PL" sz="3200" b="1" dirty="0">
              <a:solidFill>
                <a:schemeClr val="accent6">
                  <a:lumMod val="50000"/>
                </a:schemeClr>
              </a:solidFill>
              <a:effectLst/>
              <a:latin typeface="Arial" panose="020B0604020202020204" pitchFamily="34" charset="0"/>
              <a:ea typeface="Times New Roman" panose="02020603050405020304" pitchFamily="18" charset="0"/>
            </a:endParaRPr>
          </a:p>
          <a:p>
            <a:pPr algn="just">
              <a:spcBef>
                <a:spcPts val="500"/>
              </a:spcBef>
              <a:spcAft>
                <a:spcPts val="750"/>
              </a:spcAft>
            </a:pPr>
            <a:endParaRPr lang="pl-PL" sz="2400" b="1"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98576561"/>
      </p:ext>
    </p:extLst>
  </p:cSld>
  <p:clrMapOvr>
    <a:masterClrMapping/>
  </p:clrMapOvr>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3289</TotalTime>
  <Words>1464</Words>
  <Application>Microsoft Office PowerPoint</Application>
  <PresentationFormat>Niestandardowy</PresentationFormat>
  <Paragraphs>184</Paragraphs>
  <Slides>26</Slides>
  <Notes>5</Notes>
  <HiddenSlides>0</HiddenSlides>
  <MMClips>0</MMClips>
  <ScaleCrop>false</ScaleCrop>
  <HeadingPairs>
    <vt:vector size="4" baseType="variant">
      <vt:variant>
        <vt:lpstr>Motyw</vt:lpstr>
      </vt:variant>
      <vt:variant>
        <vt:i4>1</vt:i4>
      </vt:variant>
      <vt:variant>
        <vt:lpstr>Tytuły slajdów</vt:lpstr>
      </vt:variant>
      <vt:variant>
        <vt:i4>26</vt:i4>
      </vt:variant>
    </vt:vector>
  </HeadingPairs>
  <TitlesOfParts>
    <vt:vector size="27" baseType="lpstr">
      <vt:lpstr>Office Theme</vt:lpstr>
      <vt:lpstr>PROBLEM GŁODU NA ŚWIECIE </vt:lpstr>
      <vt:lpstr>Slajd 2</vt:lpstr>
      <vt:lpstr>Slajd 3</vt:lpstr>
      <vt:lpstr>Slajd 4</vt:lpstr>
      <vt:lpstr>Slajd 5</vt:lpstr>
      <vt:lpstr>Slajd 6</vt:lpstr>
      <vt:lpstr>„Głodny świat”</vt:lpstr>
      <vt:lpstr>Żywność jest marnowana</vt:lpstr>
      <vt:lpstr>Slajd 9</vt:lpstr>
      <vt:lpstr>WODA ŹRÓDŁEM ŻYCIA</vt:lpstr>
      <vt:lpstr>KLĘSKA GŁODU NA ŚWIECIE W ODNIESIENIU DO KONSUMPCJONIZMU</vt:lpstr>
      <vt:lpstr>Slajd 12</vt:lpstr>
      <vt:lpstr>Głód to zarówno konsekwencja jak  i przyczyna biedy</vt:lpstr>
      <vt:lpstr>Na całym świecie głodują dzieci</vt:lpstr>
      <vt:lpstr>Slajd 15</vt:lpstr>
      <vt:lpstr>Slajd 16</vt:lpstr>
      <vt:lpstr>W Polsce problem głodu również dotyka dzieci, mimo iż mamy XXI wiek i rodziny posiadają dofinansowanie 500+ na każde dziecko. Jak donoszą statystyki od 2016 roku skala ubóstwa nie zmalała, a rosnąca inflacja sprawia, ze zasiłek traci wartości.</vt:lpstr>
      <vt:lpstr>Slajd 18</vt:lpstr>
      <vt:lpstr>Slajd 19</vt:lpstr>
      <vt:lpstr>    Pierwszą propozycją zmiany danego stanu rzeczy  jest włączenie osób najbogatszych na ziemi w system  płacenia podatków od budowy infrastruktury czy ilości posiadanych  terytoriów na naszej planecie na rzecz ludzi głodujących i niedożywionych.</vt:lpstr>
      <vt:lpstr>Slajd 21</vt:lpstr>
      <vt:lpstr>Slajd 22</vt:lpstr>
      <vt:lpstr>Slajd 23</vt:lpstr>
      <vt:lpstr>Slajd 24</vt:lpstr>
      <vt:lpstr>Filmy związane z zagadnieniem głodu:</vt:lpstr>
      <vt:lpstr>NETOGRAFIA: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GŁODU NA ŚWIECIE</dc:title>
  <dc:creator>Kamil Kuc</dc:creator>
  <cp:lastModifiedBy>Adax</cp:lastModifiedBy>
  <cp:revision>212</cp:revision>
  <dcterms:created xsi:type="dcterms:W3CDTF">2020-12-18T14:35:11Z</dcterms:created>
  <dcterms:modified xsi:type="dcterms:W3CDTF">2021-02-05T09:21:16Z</dcterms:modified>
</cp:coreProperties>
</file>