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9" r:id="rId4"/>
    <p:sldId id="258" r:id="rId5"/>
    <p:sldId id="260" r:id="rId6"/>
    <p:sldId id="261" r:id="rId7"/>
    <p:sldId id="262" r:id="rId8"/>
    <p:sldId id="263" r:id="rId9"/>
    <p:sldId id="264" r:id="rId10"/>
    <p:sldId id="265" r:id="rId11"/>
    <p:sldId id="267"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354"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893DE55-297C-4AA9-9C93-DB9C926E593E}" type="datetimeFigureOut">
              <a:rPr lang="pl-PL" smtClean="0"/>
              <a:pPr/>
              <a:t>2020-06-23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7268C5-06A8-492A-8F36-A92D077B45D7}"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893DE55-297C-4AA9-9C93-DB9C926E593E}" type="datetimeFigureOut">
              <a:rPr lang="pl-PL" smtClean="0"/>
              <a:pPr/>
              <a:t>2020-06-23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7268C5-06A8-492A-8F36-A92D077B45D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893DE55-297C-4AA9-9C93-DB9C926E593E}" type="datetimeFigureOut">
              <a:rPr lang="pl-PL" smtClean="0"/>
              <a:pPr/>
              <a:t>2020-06-23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7268C5-06A8-492A-8F36-A92D077B45D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893DE55-297C-4AA9-9C93-DB9C926E593E}" type="datetimeFigureOut">
              <a:rPr lang="pl-PL" smtClean="0"/>
              <a:pPr/>
              <a:t>2020-06-23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7268C5-06A8-492A-8F36-A92D077B45D7}"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893DE55-297C-4AA9-9C93-DB9C926E593E}" type="datetimeFigureOut">
              <a:rPr lang="pl-PL" smtClean="0"/>
              <a:pPr/>
              <a:t>2020-06-23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7268C5-06A8-492A-8F36-A92D077B45D7}"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893DE55-297C-4AA9-9C93-DB9C926E593E}" type="datetimeFigureOut">
              <a:rPr lang="pl-PL" smtClean="0"/>
              <a:pPr/>
              <a:t>2020-06-23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7268C5-06A8-492A-8F36-A92D077B45D7}"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893DE55-297C-4AA9-9C93-DB9C926E593E}" type="datetimeFigureOut">
              <a:rPr lang="pl-PL" smtClean="0"/>
              <a:pPr/>
              <a:t>2020-06-23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B7268C5-06A8-492A-8F36-A92D077B45D7}"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893DE55-297C-4AA9-9C93-DB9C926E593E}" type="datetimeFigureOut">
              <a:rPr lang="pl-PL" smtClean="0"/>
              <a:pPr/>
              <a:t>2020-06-23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B7268C5-06A8-492A-8F36-A92D077B45D7}"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893DE55-297C-4AA9-9C93-DB9C926E593E}" type="datetimeFigureOut">
              <a:rPr lang="pl-PL" smtClean="0"/>
              <a:pPr/>
              <a:t>2020-06-23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B7268C5-06A8-492A-8F36-A92D077B45D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893DE55-297C-4AA9-9C93-DB9C926E593E}" type="datetimeFigureOut">
              <a:rPr lang="pl-PL" smtClean="0"/>
              <a:pPr/>
              <a:t>2020-06-23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7268C5-06A8-492A-8F36-A92D077B45D7}"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893DE55-297C-4AA9-9C93-DB9C926E593E}" type="datetimeFigureOut">
              <a:rPr lang="pl-PL" smtClean="0"/>
              <a:pPr/>
              <a:t>2020-06-23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7268C5-06A8-492A-8F36-A92D077B45D7}"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3DE55-297C-4AA9-9C93-DB9C926E593E}" type="datetimeFigureOut">
              <a:rPr lang="pl-PL" smtClean="0"/>
              <a:pPr/>
              <a:t>2020-06-23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268C5-06A8-492A-8F36-A92D077B45D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285860"/>
            <a:ext cx="7772400" cy="3071833"/>
          </a:xfrm>
          <a:solidFill>
            <a:srgbClr val="FFFF00"/>
          </a:solidFill>
        </p:spPr>
        <p:txBody>
          <a:bodyPr>
            <a:normAutofit/>
          </a:bodyPr>
          <a:lstStyle/>
          <a:p>
            <a:r>
              <a:rPr lang="pl-PL" sz="60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B E Z P I E C Z N E   WAKACJE</a:t>
            </a:r>
            <a:endParaRPr lang="pl-PL" sz="60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pic>
        <p:nvPicPr>
          <p:cNvPr id="4" name="Obraz 3" descr="http://www.ckchojna.pl/wp-content/uploads/2016/05/bezpieczne_wakacje6.jpg"/>
          <p:cNvPicPr/>
          <p:nvPr/>
        </p:nvPicPr>
        <p:blipFill>
          <a:blip r:embed="rId2" cstate="print"/>
          <a:srcRect/>
          <a:stretch>
            <a:fillRect/>
          </a:stretch>
        </p:blipFill>
        <p:spPr bwMode="auto">
          <a:xfrm>
            <a:off x="1714480" y="2000240"/>
            <a:ext cx="5760720" cy="2610326"/>
          </a:xfrm>
          <a:prstGeom prst="rect">
            <a:avLst/>
          </a:prstGeom>
          <a:noFill/>
          <a:ln w="9525">
            <a:noFill/>
            <a:miter lim="800000"/>
            <a:headEnd/>
            <a:tailEnd/>
          </a:ln>
        </p:spPr>
      </p:pic>
      <p:sp>
        <p:nvSpPr>
          <p:cNvPr id="5" name="pole tekstowe 4"/>
          <p:cNvSpPr txBox="1"/>
          <p:nvPr/>
        </p:nvSpPr>
        <p:spPr>
          <a:xfrm>
            <a:off x="4214810" y="5143512"/>
            <a:ext cx="4214842" cy="369332"/>
          </a:xfrm>
          <a:prstGeom prst="rect">
            <a:avLst/>
          </a:prstGeom>
          <a:noFill/>
        </p:spPr>
        <p:txBody>
          <a:bodyPr wrap="square" rtlCol="0">
            <a:spAutoFit/>
          </a:bodyPr>
          <a:lstStyle/>
          <a:p>
            <a:r>
              <a:rPr lang="pl-PL" dirty="0" smtClean="0"/>
              <a:t>Opracowała:  Maria Królikowska</a:t>
            </a:r>
            <a:endParaRPr lang="pl-PL" dirty="0"/>
          </a:p>
        </p:txBody>
      </p:sp>
      <p:pic>
        <p:nvPicPr>
          <p:cNvPr id="7" name="Obraz 6" descr="Udane wakacje = Bezpieczne wakacje - Powiat Olsztyński"/>
          <p:cNvPicPr/>
          <p:nvPr/>
        </p:nvPicPr>
        <p:blipFill>
          <a:blip r:embed="rId3" cstate="print"/>
          <a:srcRect/>
          <a:stretch>
            <a:fillRect/>
          </a:stretch>
        </p:blipFill>
        <p:spPr bwMode="auto">
          <a:xfrm>
            <a:off x="6500826" y="142852"/>
            <a:ext cx="2302693" cy="1785950"/>
          </a:xfrm>
          <a:prstGeom prst="rect">
            <a:avLst/>
          </a:prstGeom>
          <a:noFill/>
          <a:ln w="9525">
            <a:noFill/>
            <a:miter lim="800000"/>
            <a:headEnd/>
            <a:tailEnd/>
          </a:ln>
        </p:spPr>
      </p:pic>
      <p:pic>
        <p:nvPicPr>
          <p:cNvPr id="8" name="Obraz 7"/>
          <p:cNvPicPr/>
          <p:nvPr/>
        </p:nvPicPr>
        <p:blipFill>
          <a:blip r:embed="rId4" cstate="print"/>
          <a:srcRect/>
          <a:stretch>
            <a:fillRect/>
          </a:stretch>
        </p:blipFill>
        <p:spPr bwMode="auto">
          <a:xfrm>
            <a:off x="285720" y="214290"/>
            <a:ext cx="2129403" cy="2067340"/>
          </a:xfrm>
          <a:prstGeom prst="rect">
            <a:avLst/>
          </a:prstGeom>
          <a:noFill/>
          <a:ln w="9525">
            <a:noFill/>
            <a:miter lim="800000"/>
            <a:headEnd/>
            <a:tailEnd/>
          </a:ln>
        </p:spPr>
      </p:pic>
      <p:pic>
        <p:nvPicPr>
          <p:cNvPr id="6" name="Obraz 5" descr="Czy w tym roku wyjedziemy na wakacje? - Mjakmama.pl"/>
          <p:cNvPicPr/>
          <p:nvPr/>
        </p:nvPicPr>
        <p:blipFill>
          <a:blip r:embed="rId5" cstate="print"/>
          <a:srcRect/>
          <a:stretch>
            <a:fillRect/>
          </a:stretch>
        </p:blipFill>
        <p:spPr bwMode="auto">
          <a:xfrm>
            <a:off x="428596" y="4214818"/>
            <a:ext cx="3429024"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Ruszyła kolejna edycja konkursu &quot;Bezpieczne Wakacje&quot; - Krosno112.pl"/>
          <p:cNvPicPr/>
          <p:nvPr/>
        </p:nvPicPr>
        <p:blipFill>
          <a:blip r:embed="rId2" cstate="print"/>
          <a:srcRect/>
          <a:stretch>
            <a:fillRect/>
          </a:stretch>
        </p:blipFill>
        <p:spPr bwMode="auto">
          <a:xfrm>
            <a:off x="285720" y="4572008"/>
            <a:ext cx="3500462" cy="1955897"/>
          </a:xfrm>
          <a:prstGeom prst="rect">
            <a:avLst/>
          </a:prstGeom>
          <a:noFill/>
          <a:ln w="9525">
            <a:noFill/>
            <a:miter lim="800000"/>
            <a:headEnd/>
            <a:tailEnd/>
          </a:ln>
        </p:spPr>
      </p:pic>
      <p:sp>
        <p:nvSpPr>
          <p:cNvPr id="2" name="Tytuł 1"/>
          <p:cNvSpPr>
            <a:spLocks noGrp="1"/>
          </p:cNvSpPr>
          <p:nvPr>
            <p:ph type="title"/>
          </p:nvPr>
        </p:nvSpPr>
        <p:spPr>
          <a:solidFill>
            <a:srgbClr val="FF0000"/>
          </a:solidFill>
        </p:spPr>
        <p:txBody>
          <a:bodyPr/>
          <a:lstStyle/>
          <a:p>
            <a:r>
              <a:rPr lang="pl-PL" b="1" dirty="0" smtClean="0">
                <a:ln w="12700">
                  <a:solidFill>
                    <a:schemeClr val="accent5"/>
                  </a:solidFill>
                  <a:prstDash val="solid"/>
                </a:ln>
                <a:effectLst>
                  <a:outerShdw blurRad="41275" dist="20320" dir="1800000" algn="tl" rotWithShape="0">
                    <a:srgbClr val="000000">
                      <a:alpha val="40000"/>
                    </a:srgbClr>
                  </a:outerShdw>
                </a:effectLst>
                <a:latin typeface="Arabic Typesetting" pitchFamily="66" charset="-78"/>
                <a:cs typeface="Arabic Typesetting" pitchFamily="66" charset="-78"/>
              </a:rPr>
              <a:t>Z B I Ó R    Z A S A D </a:t>
            </a:r>
            <a:endParaRPr lang="pl-PL" dirty="0"/>
          </a:p>
        </p:txBody>
      </p:sp>
      <p:pic>
        <p:nvPicPr>
          <p:cNvPr id="4" name="Symbol zastępczy zawartości 3" descr="DYSKOTEKA SZKOLNA !!! – Szkoła Podstawowa nr 3 w Białej Podlaskiej"/>
          <p:cNvPicPr>
            <a:picLocks noGrp="1"/>
          </p:cNvPicPr>
          <p:nvPr>
            <p:ph idx="1"/>
          </p:nvPr>
        </p:nvPicPr>
        <p:blipFill>
          <a:blip r:embed="rId3" cstate="print"/>
          <a:srcRect/>
          <a:stretch>
            <a:fillRect/>
          </a:stretch>
        </p:blipFill>
        <p:spPr bwMode="auto">
          <a:xfrm>
            <a:off x="3786182" y="1142984"/>
            <a:ext cx="4762512" cy="1571636"/>
          </a:xfrm>
          <a:prstGeom prst="rect">
            <a:avLst/>
          </a:prstGeom>
          <a:noFill/>
          <a:ln w="9525">
            <a:noFill/>
            <a:miter lim="800000"/>
            <a:headEnd/>
            <a:tailEnd/>
          </a:ln>
        </p:spPr>
      </p:pic>
      <p:sp>
        <p:nvSpPr>
          <p:cNvPr id="6" name="pole tekstowe 5"/>
          <p:cNvSpPr txBox="1"/>
          <p:nvPr/>
        </p:nvSpPr>
        <p:spPr>
          <a:xfrm>
            <a:off x="214282" y="2643182"/>
            <a:ext cx="8572560" cy="4401205"/>
          </a:xfrm>
          <a:prstGeom prst="rect">
            <a:avLst/>
          </a:prstGeom>
          <a:noFill/>
        </p:spPr>
        <p:txBody>
          <a:bodyPr wrap="square" rtlCol="0">
            <a:spAutoFit/>
          </a:bodyPr>
          <a:lstStyle/>
          <a:p>
            <a:pPr algn="ctr"/>
            <a:r>
              <a:rPr lang="pl-PL" sz="1600" b="1" dirty="0" smtClean="0">
                <a:solidFill>
                  <a:srgbClr val="FF0000"/>
                </a:solidFill>
              </a:rPr>
              <a:t>PAMIĘTAJ - NIE ISTNIEJE BEZPIECZNE BRANIE NARKOTYKÓW!!!!</a:t>
            </a:r>
          </a:p>
          <a:p>
            <a:pPr>
              <a:buFont typeface="Wingdings" pitchFamily="2" charset="2"/>
              <a:buChar char="v"/>
            </a:pPr>
            <a:r>
              <a:rPr lang="pl-PL" sz="1200" b="1" dirty="0" smtClean="0"/>
              <a:t>  </a:t>
            </a:r>
            <a:r>
              <a:rPr lang="pl-PL" sz="1200" dirty="0" smtClean="0"/>
              <a:t>Wakacje to czas relaksu i zabawy, ale nie każdy pomysł na zabawę jest dobry. Nierzadko ostatni szkolny dzwonek czy ostatni egzamin jest dla młodych ludzi sygnałem do sięgania po alkohol. Nie daj szans, aby wakacyjne picie powiększyło związane z tym statystyki tragicznych wydarzeń. Alkohol wzmaga agresję, a jednocześnie nietrzeźwy nastolatek jest łatwiejszą ofiarą przestępstwa. Nadmiar alkoholu nierzadko też prowadzi do ryzykownych zachowań, a to groźba m.in. zakażenia chorobami przenoszonymi drogą płciową.</a:t>
            </a:r>
          </a:p>
          <a:p>
            <a:pPr>
              <a:buFont typeface="Wingdings" pitchFamily="2" charset="2"/>
              <a:buChar char="v"/>
            </a:pPr>
            <a:r>
              <a:rPr lang="pl-PL" sz="1200" dirty="0" smtClean="0"/>
              <a:t>  Okres wakacji to również intensywny werbunek prowadzony przez sekty. Nie opowiadaj nowo poznanym ludziom o swoich kłopotach czy marzeniach. Możesz być zaproszony na "bardzo ważne spotkanie". Jeżeli osoba jest bardzo życzliwa, ale nie chce odpowiedzieć na Twoje pytanie o cel spotkania i osoby lub instytucje je organizujące: "bo tam się wszystkiego dowiesz", bądź ostrożny. Nie idź, jeżeli wcześniej nie sprawdzisz, kim są ludzie, którzy Cię zapraszają i o co im chodzi.</a:t>
            </a:r>
          </a:p>
          <a:p>
            <a:pPr algn="ctr"/>
            <a:r>
              <a:rPr lang="pl-PL" sz="1200" dirty="0" smtClean="0"/>
              <a:t/>
            </a:r>
            <a:br>
              <a:rPr lang="pl-PL" sz="1200" dirty="0" smtClean="0"/>
            </a:br>
            <a:r>
              <a:rPr lang="pl-PL" sz="1200" dirty="0" smtClean="0"/>
              <a:t>                                                                               </a:t>
            </a:r>
            <a:r>
              <a:rPr lang="pl-PL" b="1" dirty="0" smtClean="0">
                <a:solidFill>
                  <a:srgbClr val="FF0000"/>
                </a:solidFill>
              </a:rPr>
              <a:t>Należy pamiętać, </a:t>
            </a:r>
          </a:p>
          <a:p>
            <a:pPr algn="ctr"/>
            <a:r>
              <a:rPr lang="pl-PL" b="1" dirty="0" smtClean="0">
                <a:solidFill>
                  <a:srgbClr val="FF0000"/>
                </a:solidFill>
              </a:rPr>
              <a:t>                                                  że żaden zbiór zasad nie gwarantuje 100%                                             </a:t>
            </a:r>
          </a:p>
          <a:p>
            <a:pPr algn="ctr"/>
            <a:r>
              <a:rPr lang="pl-PL" b="1" dirty="0" smtClean="0">
                <a:solidFill>
                  <a:srgbClr val="FF0000"/>
                </a:solidFill>
              </a:rPr>
              <a:t>                                             skuteczności.</a:t>
            </a:r>
            <a:r>
              <a:rPr lang="pl-PL" dirty="0" smtClean="0">
                <a:solidFill>
                  <a:srgbClr val="FF0000"/>
                </a:solidFill>
              </a:rPr>
              <a:t/>
            </a:r>
            <a:br>
              <a:rPr lang="pl-PL" dirty="0" smtClean="0">
                <a:solidFill>
                  <a:srgbClr val="FF0000"/>
                </a:solidFill>
              </a:rPr>
            </a:br>
            <a:r>
              <a:rPr lang="pl-PL" dirty="0" smtClean="0">
                <a:solidFill>
                  <a:srgbClr val="FF0000"/>
                </a:solidFill>
              </a:rPr>
              <a:t>                                                            </a:t>
            </a:r>
            <a:r>
              <a:rPr lang="pl-PL" b="1" dirty="0" smtClean="0">
                <a:solidFill>
                  <a:srgbClr val="FF0000"/>
                </a:solidFill>
              </a:rPr>
              <a:t>Nic nie zastąpi rozsądku, odpowiedzialności </a:t>
            </a:r>
          </a:p>
          <a:p>
            <a:r>
              <a:rPr lang="pl-PL" b="1" dirty="0" smtClean="0">
                <a:solidFill>
                  <a:srgbClr val="FF0000"/>
                </a:solidFill>
              </a:rPr>
              <a:t>                                                                                         i ostrożności!!!!!</a:t>
            </a:r>
            <a:endParaRPr lang="pl-PL" dirty="0" smtClean="0">
              <a:solidFill>
                <a:srgbClr val="FF0000"/>
              </a:solidFill>
            </a:endParaRPr>
          </a:p>
          <a:p>
            <a:r>
              <a:rPr lang="pl-PL" dirty="0" smtClean="0">
                <a:solidFill>
                  <a:srgbClr val="FF0000"/>
                </a:solidFill>
              </a:rPr>
              <a:t/>
            </a:r>
            <a:br>
              <a:rPr lang="pl-PL" dirty="0" smtClean="0">
                <a:solidFill>
                  <a:srgbClr val="FF0000"/>
                </a:solidFill>
              </a:rPr>
            </a:br>
            <a:r>
              <a:rPr lang="pl-PL" sz="1200" dirty="0" smtClean="0"/>
              <a:t/>
            </a:r>
            <a:br>
              <a:rPr lang="pl-PL" sz="1200" dirty="0" smtClean="0"/>
            </a:br>
            <a:r>
              <a:rPr lang="pl-PL" sz="1200" dirty="0" smtClean="0"/>
              <a:t/>
            </a:r>
            <a:br>
              <a:rPr lang="pl-PL" sz="1200" dirty="0" smtClean="0"/>
            </a:br>
            <a:endParaRPr lang="pl-PL" sz="1200" dirty="0" smtClean="0"/>
          </a:p>
          <a:p>
            <a:endParaRPr lang="pl-PL" sz="1200" dirty="0"/>
          </a:p>
        </p:txBody>
      </p:sp>
      <p:sp>
        <p:nvSpPr>
          <p:cNvPr id="7" name="pole tekstowe 6"/>
          <p:cNvSpPr txBox="1"/>
          <p:nvPr/>
        </p:nvSpPr>
        <p:spPr>
          <a:xfrm>
            <a:off x="214282" y="1643050"/>
            <a:ext cx="3571900" cy="830997"/>
          </a:xfrm>
          <a:prstGeom prst="rect">
            <a:avLst/>
          </a:prstGeom>
          <a:noFill/>
        </p:spPr>
        <p:txBody>
          <a:bodyPr wrap="square" rtlCol="0">
            <a:spAutoFit/>
          </a:bodyPr>
          <a:lstStyle/>
          <a:p>
            <a:pPr>
              <a:buFont typeface="Wingdings" pitchFamily="2" charset="2"/>
              <a:buChar char="v"/>
            </a:pPr>
            <a:r>
              <a:rPr lang="pl-PL" sz="1200" dirty="0" smtClean="0"/>
              <a:t>  Wakacje to okres wzmożonej działalności dealerów narkotykowych. Pamiętaj, że mitem jest, iż "dopalacze" pomagają w dobrej zabawie. Naucz się być asertywnym! Naucz się odmawiać.</a:t>
            </a:r>
            <a:endParaRPr lang="pl-PL"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Traveliada.pl - wakacje w hotelu Szalone wakacje dla młodzieży +18 ..."/>
          <p:cNvPicPr/>
          <p:nvPr/>
        </p:nvPicPr>
        <p:blipFill>
          <a:blip r:embed="rId2" cstate="print"/>
          <a:srcRect/>
          <a:stretch>
            <a:fillRect/>
          </a:stretch>
        </p:blipFill>
        <p:spPr bwMode="auto">
          <a:xfrm>
            <a:off x="2357422" y="1357298"/>
            <a:ext cx="5760720" cy="4320540"/>
          </a:xfrm>
          <a:prstGeom prst="rect">
            <a:avLst/>
          </a:prstGeom>
          <a:noFill/>
          <a:ln w="9525">
            <a:noFill/>
            <a:miter lim="800000"/>
            <a:headEnd/>
            <a:tailEnd/>
          </a:ln>
        </p:spPr>
      </p:pic>
      <p:sp>
        <p:nvSpPr>
          <p:cNvPr id="2" name="Tytuł 1"/>
          <p:cNvSpPr>
            <a:spLocks noGrp="1"/>
          </p:cNvSpPr>
          <p:nvPr>
            <p:ph type="title"/>
          </p:nvPr>
        </p:nvSpPr>
        <p:spPr>
          <a:xfrm>
            <a:off x="457200" y="142852"/>
            <a:ext cx="8229600" cy="1274786"/>
          </a:xfrm>
          <a:solidFill>
            <a:srgbClr val="00B0F0"/>
          </a:solidFill>
          <a:ln>
            <a:solidFill>
              <a:srgbClr val="FFFF00"/>
            </a:solidFill>
          </a:ln>
        </p:spPr>
        <p:txBody>
          <a:bodyPr>
            <a:normAutofit fontScale="90000"/>
          </a:bodyPr>
          <a:lstStyle/>
          <a:p>
            <a:r>
              <a:rPr lang="pl-PL"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DUŻO  SŁOŃCA  DLA  CIAŁA  I  DUSZY!!</a:t>
            </a:r>
            <a:r>
              <a:rPr lang="pl-PL" dirty="0" smtClean="0">
                <a:ln w="18415" cmpd="sng">
                  <a:solidFill>
                    <a:srgbClr val="FFFF00"/>
                  </a:solidFill>
                  <a:prstDash val="solid"/>
                </a:ln>
                <a:solidFill>
                  <a:srgbClr val="FFFF00"/>
                </a:solidFill>
                <a:effectLst>
                  <a:outerShdw blurRad="63500" dir="3600000" algn="tl" rotWithShape="0">
                    <a:srgbClr val="000000">
                      <a:alpha val="70000"/>
                    </a:srgbClr>
                  </a:outerShdw>
                </a:effectLst>
                <a:sym typeface="Wingdings" pitchFamily="2" charset="2"/>
              </a:rPr>
              <a:t></a:t>
            </a:r>
            <a:endParaRPr lang="pl-PL"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3" name="Symbol zastępczy zawartości 2"/>
          <p:cNvSpPr>
            <a:spLocks noGrp="1"/>
          </p:cNvSpPr>
          <p:nvPr>
            <p:ph idx="1"/>
          </p:nvPr>
        </p:nvSpPr>
        <p:spPr>
          <a:xfrm>
            <a:off x="457200" y="1600200"/>
            <a:ext cx="8229600" cy="4757758"/>
          </a:xfrm>
        </p:spPr>
        <p:txBody>
          <a:bodyPr>
            <a:normAutofit lnSpcReduction="10000"/>
          </a:bodyPr>
          <a:lstStyle/>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sz="1200" dirty="0" smtClean="0"/>
          </a:p>
          <a:p>
            <a:pPr>
              <a:buNone/>
            </a:pPr>
            <a:endParaRPr lang="pl-PL" sz="1200" dirty="0" smtClean="0"/>
          </a:p>
          <a:p>
            <a:pPr>
              <a:buNone/>
            </a:pPr>
            <a:endParaRPr lang="pl-PL" sz="1200" dirty="0" smtClean="0"/>
          </a:p>
          <a:p>
            <a:pPr>
              <a:buNone/>
            </a:pPr>
            <a:r>
              <a:rPr lang="pl-PL" sz="1200" dirty="0" smtClean="0"/>
              <a:t>Źródła:</a:t>
            </a:r>
          </a:p>
          <a:p>
            <a:r>
              <a:rPr lang="pl-PL" sz="1200" dirty="0" smtClean="0"/>
              <a:t>https://czasdzieci.pl/ro_artykuly/id,749192b.html</a:t>
            </a:r>
          </a:p>
          <a:p>
            <a:r>
              <a:rPr lang="pl-PL" sz="1200" u="sng" dirty="0" err="1" smtClean="0"/>
              <a:t>www.glospedagogiczny.pl</a:t>
            </a:r>
            <a:r>
              <a:rPr lang="pl-PL" sz="1200" u="sng" dirty="0" smtClean="0"/>
              <a:t> › </a:t>
            </a:r>
            <a:r>
              <a:rPr lang="pl-PL" sz="1200" u="sng" dirty="0" err="1" smtClean="0"/>
              <a:t>artykul</a:t>
            </a:r>
            <a:r>
              <a:rPr lang="pl-PL" sz="1200" u="sng" dirty="0" smtClean="0"/>
              <a:t> › </a:t>
            </a:r>
            <a:r>
              <a:rPr lang="pl-PL" sz="1200" u="sng" dirty="0" err="1" smtClean="0"/>
              <a:t>bezpieczne-i-uda</a:t>
            </a:r>
            <a:r>
              <a:rPr lang="pl-PL" sz="1200" u="sng" dirty="0" smtClean="0"/>
              <a:t>...</a:t>
            </a:r>
          </a:p>
          <a:p>
            <a:r>
              <a:rPr lang="pl-PL" sz="1200" dirty="0" smtClean="0"/>
              <a:t>http://strefamlodych.pl/badz-bezpieczny-w-czasie-wakacji/</a:t>
            </a:r>
          </a:p>
          <a:p>
            <a:pPr>
              <a:buNone/>
            </a:pPr>
            <a:endParaRPr lang="pl-PL" sz="1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Wakacje 2020 za granicą: czy urlop w Turcji, Grecji, we Włoszech ..."/>
          <p:cNvPicPr/>
          <p:nvPr/>
        </p:nvPicPr>
        <p:blipFill>
          <a:blip r:embed="rId2" cstate="print"/>
          <a:srcRect/>
          <a:stretch>
            <a:fillRect/>
          </a:stretch>
        </p:blipFill>
        <p:spPr bwMode="auto">
          <a:xfrm>
            <a:off x="4929190" y="2428868"/>
            <a:ext cx="3880492" cy="1857387"/>
          </a:xfrm>
          <a:prstGeom prst="rect">
            <a:avLst/>
          </a:prstGeom>
          <a:noFill/>
          <a:ln w="9525">
            <a:noFill/>
            <a:miter lim="800000"/>
            <a:headEnd/>
            <a:tailEnd/>
          </a:ln>
        </p:spPr>
      </p:pic>
      <p:sp>
        <p:nvSpPr>
          <p:cNvPr id="2" name="Tytuł 1"/>
          <p:cNvSpPr>
            <a:spLocks noGrp="1"/>
          </p:cNvSpPr>
          <p:nvPr>
            <p:ph type="title"/>
          </p:nvPr>
        </p:nvSpPr>
        <p:spPr>
          <a:solidFill>
            <a:srgbClr val="00B0F0"/>
          </a:solidFill>
        </p:spPr>
        <p:txBody>
          <a:bodyPr>
            <a:noAutofit/>
          </a:bodyPr>
          <a:lstStyle/>
          <a:p>
            <a:r>
              <a:rPr lang="pl-PL" sz="8000" b="1" dirty="0" smtClean="0">
                <a:ln w="18000">
                  <a:solidFill>
                    <a:srgbClr val="FFFF00"/>
                  </a:solidFill>
                  <a:prstDash val="solid"/>
                  <a:miter lim="800000"/>
                </a:ln>
                <a:solidFill>
                  <a:srgbClr val="00B050"/>
                </a:solidFill>
                <a:effectLst>
                  <a:outerShdw blurRad="25500" dist="23000" dir="7020000" algn="tl">
                    <a:srgbClr val="000000">
                      <a:alpha val="50000"/>
                    </a:srgbClr>
                  </a:outerShdw>
                </a:effectLst>
              </a:rPr>
              <a:t>    W A K A C J E !!!</a:t>
            </a:r>
            <a:endParaRPr lang="pl-PL" sz="8000" b="1" dirty="0">
              <a:ln w="18000">
                <a:solidFill>
                  <a:srgbClr val="FFFF00"/>
                </a:solidFill>
                <a:prstDash val="solid"/>
                <a:miter lim="800000"/>
              </a:ln>
              <a:solidFill>
                <a:srgbClr val="00B050"/>
              </a:solidFill>
              <a:effectLst>
                <a:outerShdw blurRad="25500" dist="23000" dir="7020000" algn="tl">
                  <a:srgbClr val="000000">
                    <a:alpha val="50000"/>
                  </a:srgbClr>
                </a:outerShdw>
              </a:effectLst>
            </a:endParaRPr>
          </a:p>
        </p:txBody>
      </p:sp>
      <p:sp>
        <p:nvSpPr>
          <p:cNvPr id="3" name="Symbol zastępczy zawartości 2"/>
          <p:cNvSpPr>
            <a:spLocks noGrp="1"/>
          </p:cNvSpPr>
          <p:nvPr>
            <p:ph idx="1"/>
          </p:nvPr>
        </p:nvSpPr>
        <p:spPr/>
        <p:txBody>
          <a:bodyPr>
            <a:normAutofit/>
          </a:bodyPr>
          <a:lstStyle/>
          <a:p>
            <a:pPr algn="ctr">
              <a:buNone/>
            </a:pPr>
            <a:r>
              <a:rPr lang="pl-PL" sz="1400" b="1" dirty="0" smtClean="0"/>
              <a:t>Wszystkim wychowawcom i pracownikom Bursy, wychowankom i ich rodzicom, sympatykom Bursy na nadchodzące wakacje 2020 r. składamy najserdeczniejsze życzenia bezpiecznego wypoczynku, wspaniałej słonecznej pogody, wielu ciekawych przygód i miłych spotkań, chwil wartych wspomnień oraz niezapomnianych wrażeń.</a:t>
            </a:r>
          </a:p>
          <a:p>
            <a:pPr algn="ctr">
              <a:buNone/>
            </a:pPr>
            <a:r>
              <a:rPr lang="pl-PL" sz="1400" b="1" dirty="0" smtClean="0"/>
              <a:t>Do zobaczenia w nowym roku szkolnym 2020/2021</a:t>
            </a:r>
          </a:p>
          <a:p>
            <a:pPr>
              <a:buNone/>
            </a:pPr>
            <a:endParaRPr lang="pl-PL" sz="1400" dirty="0"/>
          </a:p>
        </p:txBody>
      </p:sp>
      <p:pic>
        <p:nvPicPr>
          <p:cNvPr id="4" name="Obraz 3" descr="Knurów: WAKACJE Z LWSM | IKNW - iKnurów.pl"/>
          <p:cNvPicPr/>
          <p:nvPr/>
        </p:nvPicPr>
        <p:blipFill>
          <a:blip r:embed="rId3" cstate="print"/>
          <a:srcRect/>
          <a:stretch>
            <a:fillRect/>
          </a:stretch>
        </p:blipFill>
        <p:spPr bwMode="auto">
          <a:xfrm>
            <a:off x="142844" y="428604"/>
            <a:ext cx="2282821" cy="1428760"/>
          </a:xfrm>
          <a:prstGeom prst="rect">
            <a:avLst/>
          </a:prstGeom>
          <a:noFill/>
          <a:ln w="9525">
            <a:noFill/>
            <a:miter lim="800000"/>
            <a:headEnd/>
            <a:tailEnd/>
          </a:ln>
        </p:spPr>
      </p:pic>
      <p:pic>
        <p:nvPicPr>
          <p:cNvPr id="6" name="Obraz 5" descr="Wakacje 2019. Wypoczynek dzieci i młodzieży 21.06-28.06. Bułgaria ..."/>
          <p:cNvPicPr/>
          <p:nvPr/>
        </p:nvPicPr>
        <p:blipFill>
          <a:blip r:embed="rId4" cstate="print"/>
          <a:srcRect/>
          <a:stretch>
            <a:fillRect/>
          </a:stretch>
        </p:blipFill>
        <p:spPr bwMode="auto">
          <a:xfrm>
            <a:off x="500034" y="3071810"/>
            <a:ext cx="4000528" cy="2643206"/>
          </a:xfrm>
          <a:prstGeom prst="rect">
            <a:avLst/>
          </a:prstGeom>
          <a:noFill/>
          <a:ln w="9525">
            <a:noFill/>
            <a:miter lim="800000"/>
            <a:headEnd/>
            <a:tailEnd/>
          </a:ln>
        </p:spPr>
      </p:pic>
      <p:sp>
        <p:nvSpPr>
          <p:cNvPr id="7" name="pole tekstowe 6"/>
          <p:cNvSpPr txBox="1"/>
          <p:nvPr/>
        </p:nvSpPr>
        <p:spPr>
          <a:xfrm>
            <a:off x="4714876" y="4286256"/>
            <a:ext cx="4214842" cy="2646878"/>
          </a:xfrm>
          <a:prstGeom prst="rect">
            <a:avLst/>
          </a:prstGeom>
          <a:noFill/>
        </p:spPr>
        <p:txBody>
          <a:bodyPr wrap="square" rtlCol="0">
            <a:spAutoFit/>
          </a:bodyPr>
          <a:lstStyle/>
          <a:p>
            <a:r>
              <a:rPr lang="pl-PL" sz="1200" b="1" dirty="0" smtClean="0">
                <a:solidFill>
                  <a:srgbClr val="00B050"/>
                </a:solidFill>
              </a:rPr>
              <a:t>	</a:t>
            </a:r>
            <a:r>
              <a:rPr lang="pl-PL" sz="1400" b="1" dirty="0" smtClean="0">
                <a:solidFill>
                  <a:schemeClr val="tx2">
                    <a:lumMod val="50000"/>
                  </a:schemeClr>
                </a:solidFill>
              </a:rPr>
              <a:t>Wakacje to dla młodzieży czas zabawy i nowych wrażeń. Korzystając z wakacyjnych przyjemności, nie zapominaj jednak o bezpieczeństwie własnym i bliskich. Zwracaj uwagę na zagrożenia podczas wypoczynku, aby po powrocie do szkoły lub na uczelnię mieć tylko dobre wspomnienia. Przyswój sobie kilka podstawowych zasad, które pozwolą Ci spędzić lato bezpiecznie oraz poradzić sobie w trakcie zaistnienia nieprzewidzianych sytuacji. Jeśli stosujesz podobne reguły-to bardzo dobrze, zobacz jednak, czy nie można ich zmodyfikować.</a:t>
            </a:r>
          </a:p>
          <a:p>
            <a:endParaRPr lang="pl-PL"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043890" cy="2368544"/>
          </a:xfrm>
          <a:solidFill>
            <a:srgbClr val="FFFF00"/>
          </a:solidFill>
        </p:spPr>
        <p:txBody>
          <a:bodyPr>
            <a:normAutofit/>
          </a:bodyPr>
          <a:lstStyle/>
          <a:p>
            <a:r>
              <a:rPr lang="pl-PL" b="1" dirty="0" smtClean="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Wakacje czas na zabawę, relaks </a:t>
            </a:r>
            <a:br>
              <a:rPr lang="pl-PL" b="1" dirty="0" smtClean="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pl-PL" b="1" dirty="0" smtClean="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 drobne szaleństwa</a:t>
            </a:r>
            <a:r>
              <a:rPr lang="pl-PL" dirty="0" smtClean="0">
                <a:ln>
                  <a:solidFill>
                    <a:schemeClr val="tx2">
                      <a:lumMod val="50000"/>
                    </a:schemeClr>
                  </a:solidFill>
                </a:ln>
              </a:rPr>
              <a:t>.</a:t>
            </a:r>
            <a:r>
              <a:rPr lang="pl-PL" dirty="0" smtClean="0"/>
              <a:t/>
            </a:r>
            <a:br>
              <a:rPr lang="pl-PL" dirty="0" smtClean="0"/>
            </a:br>
            <a:endParaRPr lang="pl-PL" dirty="0"/>
          </a:p>
        </p:txBody>
      </p:sp>
      <p:sp>
        <p:nvSpPr>
          <p:cNvPr id="3" name="Symbol zastępczy zawartości 2"/>
          <p:cNvSpPr>
            <a:spLocks noGrp="1"/>
          </p:cNvSpPr>
          <p:nvPr>
            <p:ph idx="1"/>
          </p:nvPr>
        </p:nvSpPr>
        <p:spPr>
          <a:xfrm>
            <a:off x="357158" y="1500174"/>
            <a:ext cx="8229600" cy="4525963"/>
          </a:xfrm>
        </p:spPr>
        <p:txBody>
          <a:bodyPr>
            <a:normAutofit/>
          </a:bodyPr>
          <a:lstStyle/>
          <a:p>
            <a:pPr algn="ctr">
              <a:buNone/>
            </a:pPr>
            <a:endParaRPr lang="pl-PL" sz="1400" dirty="0" smtClean="0"/>
          </a:p>
          <a:p>
            <a:pPr algn="ctr">
              <a:buNone/>
            </a:pPr>
            <a:endParaRPr lang="pl-PL" sz="1400" dirty="0" smtClean="0"/>
          </a:p>
          <a:p>
            <a:pPr algn="ctr">
              <a:buNone/>
            </a:pPr>
            <a:endParaRPr lang="pl-PL" sz="1400" dirty="0" smtClean="0"/>
          </a:p>
          <a:p>
            <a:pPr algn="ctr">
              <a:buNone/>
            </a:pPr>
            <a:endParaRPr lang="pl-PL" sz="1400" dirty="0" smtClean="0"/>
          </a:p>
          <a:p>
            <a:pPr algn="ctr">
              <a:buNone/>
            </a:pPr>
            <a:endParaRPr lang="pl-PL" sz="1400" dirty="0" smtClean="0"/>
          </a:p>
          <a:p>
            <a:pPr algn="ctr">
              <a:buNone/>
            </a:pPr>
            <a:r>
              <a:rPr lang="pl-PL" sz="1400" dirty="0" smtClean="0"/>
              <a:t>Nie </a:t>
            </a:r>
            <a:r>
              <a:rPr lang="pl-PL" sz="1400" dirty="0"/>
              <a:t>mamy obowiązków związanych ze szkołą i nauką, więc możemy bez ograniczeń planować najróżniejsze przygody, w </a:t>
            </a:r>
            <a:r>
              <a:rPr lang="pl-PL" sz="1400" dirty="0" smtClean="0"/>
              <a:t>których będziemy </a:t>
            </a:r>
            <a:r>
              <a:rPr lang="pl-PL" sz="1400" dirty="0"/>
              <a:t>brać udział. Niektórzy spotykają się z przyjaciółmi i wspólnie świetnie się bawią, inni wybierają się na rodzinne wyjazdy. Nikt nie siedzi w domu, kiedy za oknem mamy słoneczną, piękną, zachęcającą do wyjścia pogodę. Jednak wszyscy musimy pamiętać, że dobra zabawa nie zwalnia nas z obowiązku dbania o swoje i innych bezpieczeństwo. Jak powinniśmy postępować, aby wakacje zawsze kojarzyły nam się z samymi przyjemnościami? Wystarczy wykazać zdrowy rozsądek i pamiętać o kluczowych zasadach bezpieczeństwa.</a:t>
            </a:r>
          </a:p>
          <a:p>
            <a:endParaRPr lang="pl-PL" dirty="0"/>
          </a:p>
        </p:txBody>
      </p:sp>
      <p:pic>
        <p:nvPicPr>
          <p:cNvPr id="5" name="Obraz 4" descr="https://portal.librus.pl/pic/20190606/waka/artykul_colonnade_baner_06062019_R.jpg"/>
          <p:cNvPicPr/>
          <p:nvPr/>
        </p:nvPicPr>
        <p:blipFill>
          <a:blip r:embed="rId2" cstate="print"/>
          <a:srcRect/>
          <a:stretch>
            <a:fillRect/>
          </a:stretch>
        </p:blipFill>
        <p:spPr bwMode="auto">
          <a:xfrm>
            <a:off x="428596" y="4286256"/>
            <a:ext cx="8286808" cy="2338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tx2">
              <a:lumMod val="40000"/>
              <a:lumOff val="60000"/>
            </a:schemeClr>
          </a:solidFill>
        </p:spPr>
        <p:txBody>
          <a:bodyPr>
            <a:normAutofit fontScale="90000"/>
          </a:bodyPr>
          <a:lstStyle/>
          <a:p>
            <a:r>
              <a:rPr lang="pl-PL" sz="53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abic Typesetting" pitchFamily="66" charset="-78"/>
                <a:cs typeface="Arabic Typesetting" pitchFamily="66" charset="-78"/>
              </a:rPr>
              <a:t/>
            </a:r>
            <a:br>
              <a:rPr lang="pl-PL" sz="53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abic Typesetting" pitchFamily="66" charset="-78"/>
                <a:cs typeface="Arabic Typesetting" pitchFamily="66" charset="-78"/>
              </a:rPr>
            </a:br>
            <a:r>
              <a:rPr lang="pl-PL" sz="53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abic Typesetting" pitchFamily="66" charset="-78"/>
                <a:cs typeface="Arabic Typesetting" pitchFamily="66" charset="-78"/>
              </a:rPr>
              <a:t>N A D   M O R Z E M</a:t>
            </a:r>
            <a:r>
              <a:rPr lang="pl-PL" dirty="0" smtClean="0"/>
              <a:t/>
            </a:r>
            <a:br>
              <a:rPr lang="pl-PL" dirty="0" smtClean="0"/>
            </a:br>
            <a:endParaRPr lang="pl-PL" dirty="0"/>
          </a:p>
        </p:txBody>
      </p:sp>
      <p:pic>
        <p:nvPicPr>
          <p:cNvPr id="4" name="Symbol zastępczy zawartości 3" descr="Gdzie nad morze z dzieckiem?"/>
          <p:cNvPicPr>
            <a:picLocks noGrp="1"/>
          </p:cNvPicPr>
          <p:nvPr>
            <p:ph idx="1"/>
          </p:nvPr>
        </p:nvPicPr>
        <p:blipFill>
          <a:blip r:embed="rId2" cstate="print"/>
          <a:srcRect/>
          <a:stretch>
            <a:fillRect/>
          </a:stretch>
        </p:blipFill>
        <p:spPr bwMode="auto">
          <a:xfrm>
            <a:off x="571472" y="1928802"/>
            <a:ext cx="2857520" cy="2185989"/>
          </a:xfrm>
          <a:prstGeom prst="rect">
            <a:avLst/>
          </a:prstGeom>
          <a:noFill/>
          <a:ln w="9525">
            <a:noFill/>
            <a:miter lim="800000"/>
            <a:headEnd/>
            <a:tailEnd/>
          </a:ln>
        </p:spPr>
      </p:pic>
      <p:sp>
        <p:nvSpPr>
          <p:cNvPr id="6" name="pole tekstowe 5"/>
          <p:cNvSpPr txBox="1"/>
          <p:nvPr/>
        </p:nvSpPr>
        <p:spPr>
          <a:xfrm>
            <a:off x="500034" y="1643050"/>
            <a:ext cx="7929618" cy="523220"/>
          </a:xfrm>
          <a:prstGeom prst="rect">
            <a:avLst/>
          </a:prstGeom>
          <a:noFill/>
        </p:spPr>
        <p:txBody>
          <a:bodyPr wrap="square" rtlCol="0">
            <a:spAutoFit/>
          </a:bodyPr>
          <a:lstStyle/>
          <a:p>
            <a:r>
              <a:rPr lang="pl-PL" sz="1400" dirty="0">
                <a:cs typeface="Arabic Typesetting" pitchFamily="66" charset="-78"/>
              </a:rPr>
              <a:t>Morze to potężny żywioł, z którym trzeba się liczyć. Pamiętajmy zatem o kilku istotnych regułach:</a:t>
            </a:r>
            <a:br>
              <a:rPr lang="pl-PL" sz="1400" dirty="0">
                <a:cs typeface="Arabic Typesetting" pitchFamily="66" charset="-78"/>
              </a:rPr>
            </a:br>
            <a:endParaRPr lang="pl-PL" sz="1400" dirty="0">
              <a:cs typeface="Arabic Typesetting" pitchFamily="66" charset="-78"/>
            </a:endParaRPr>
          </a:p>
        </p:txBody>
      </p:sp>
      <p:sp>
        <p:nvSpPr>
          <p:cNvPr id="7" name="pole tekstowe 6"/>
          <p:cNvSpPr txBox="1"/>
          <p:nvPr/>
        </p:nvSpPr>
        <p:spPr>
          <a:xfrm>
            <a:off x="3500430" y="2071678"/>
            <a:ext cx="5429288" cy="3046988"/>
          </a:xfrm>
          <a:prstGeom prst="rect">
            <a:avLst/>
          </a:prstGeom>
          <a:noFill/>
        </p:spPr>
        <p:txBody>
          <a:bodyPr wrap="square" rtlCol="0">
            <a:spAutoFit/>
          </a:bodyPr>
          <a:lstStyle/>
          <a:p>
            <a:pPr lvl="0">
              <a:buFont typeface="Wingdings" pitchFamily="2" charset="2"/>
              <a:buChar char="v"/>
            </a:pPr>
            <a:r>
              <a:rPr lang="pl-PL" sz="1200" dirty="0" smtClean="0"/>
              <a:t>Kąpiemy </a:t>
            </a:r>
            <a:r>
              <a:rPr lang="pl-PL" sz="1200" dirty="0"/>
              <a:t>się tylko w miejscach </a:t>
            </a:r>
            <a:r>
              <a:rPr lang="pl-PL" sz="1200" dirty="0" smtClean="0"/>
              <a:t>dozwolonych. </a:t>
            </a:r>
            <a:r>
              <a:rPr lang="pl-PL" sz="1200" dirty="0"/>
              <a:t>Jeśli miejsca strzeże ratownik – zawsze stosujmy się do jego poleceń</a:t>
            </a:r>
            <a:r>
              <a:rPr lang="pl-PL" sz="1200" dirty="0" smtClean="0"/>
              <a:t>.</a:t>
            </a:r>
            <a:endParaRPr lang="pl-PL" sz="1200" dirty="0"/>
          </a:p>
          <a:p>
            <a:pPr lvl="0">
              <a:buFont typeface="Wingdings" pitchFamily="2" charset="2"/>
              <a:buChar char="v"/>
            </a:pPr>
            <a:r>
              <a:rPr lang="pl-PL" sz="1200" dirty="0"/>
              <a:t>Miejsce na kąpiel musi być bezpieczne. Dlatego nie wolno się kąpać przy śluzach, mostach, budowlach wodnych, portach, zaporach, a także w brudnej wodzie i tam, gdzie są silne wiry i prądy</a:t>
            </a:r>
            <a:r>
              <a:rPr lang="pl-PL" sz="1200" dirty="0" smtClean="0"/>
              <a:t>.</a:t>
            </a:r>
            <a:endParaRPr lang="pl-PL" sz="1200" dirty="0"/>
          </a:p>
          <a:p>
            <a:pPr lvl="0">
              <a:buFont typeface="Wingdings" pitchFamily="2" charset="2"/>
              <a:buChar char="v"/>
            </a:pPr>
            <a:r>
              <a:rPr lang="pl-PL" sz="1200" dirty="0"/>
              <a:t>Nigdy nie kąpmy się w rwących rzekach, bo wystarczy poślizgnąć się na kamieniu, żeby porwał nas nurt</a:t>
            </a:r>
            <a:r>
              <a:rPr lang="pl-PL" sz="1200" dirty="0" smtClean="0"/>
              <a:t>.</a:t>
            </a:r>
          </a:p>
          <a:p>
            <a:pPr lvl="0">
              <a:buFont typeface="Wingdings" pitchFamily="2" charset="2"/>
              <a:buChar char="v"/>
            </a:pPr>
            <a:r>
              <a:rPr lang="pl-PL" sz="1200" dirty="0" smtClean="0"/>
              <a:t>Idąc </a:t>
            </a:r>
            <a:r>
              <a:rPr lang="pl-PL" sz="1200" dirty="0"/>
              <a:t>na plażę, nie zapominajmy o kremie z filtrem UV. Ciało nasmarujmy już około 20–30 minut przed wyjściem na słońce, czynność tę powtarzając co 2–3 godziny i po każdym wyjściu z wody</a:t>
            </a:r>
            <a:r>
              <a:rPr lang="pl-PL" sz="1200" dirty="0" smtClean="0"/>
              <a:t>.</a:t>
            </a:r>
          </a:p>
          <a:p>
            <a:pPr lvl="0">
              <a:buFont typeface="Wingdings" pitchFamily="2" charset="2"/>
              <a:buChar char="v"/>
            </a:pPr>
            <a:r>
              <a:rPr lang="pl-PL" sz="1200" dirty="0" smtClean="0"/>
              <a:t>Chcąc </a:t>
            </a:r>
            <a:r>
              <a:rPr lang="pl-PL" sz="1200" dirty="0"/>
              <a:t>uchronić się przed udarem, między godziną 11 a 16 ukryjmy się w cieniu</a:t>
            </a:r>
            <a:r>
              <a:rPr lang="pl-PL" sz="1200" dirty="0" smtClean="0"/>
              <a:t>.</a:t>
            </a:r>
            <a:endParaRPr lang="pl-PL" sz="1200" dirty="0"/>
          </a:p>
          <a:p>
            <a:pPr lvl="0">
              <a:buFont typeface="Wingdings" pitchFamily="2" charset="2"/>
              <a:buChar char="v"/>
            </a:pPr>
            <a:r>
              <a:rPr lang="pl-PL" sz="1200" dirty="0"/>
              <a:t>Nie zapominajmy o okularach przeciwsłonecznych i lekkim nakryciu głowy. </a:t>
            </a:r>
            <a:br>
              <a:rPr lang="pl-PL" sz="1200" dirty="0"/>
            </a:br>
            <a:endParaRPr lang="pl-PL" sz="1200" dirty="0"/>
          </a:p>
          <a:p>
            <a:pPr lvl="0"/>
            <a:r>
              <a:rPr lang="pl-PL" sz="1200" dirty="0"/>
              <a:t/>
            </a:r>
            <a:br>
              <a:rPr lang="pl-PL" sz="1200" dirty="0"/>
            </a:br>
            <a:endParaRPr lang="pl-PL" sz="1200" dirty="0"/>
          </a:p>
          <a:p>
            <a:endParaRPr lang="pl-PL" sz="1200" dirty="0"/>
          </a:p>
        </p:txBody>
      </p:sp>
      <p:sp>
        <p:nvSpPr>
          <p:cNvPr id="8" name="pole tekstowe 7"/>
          <p:cNvSpPr txBox="1"/>
          <p:nvPr/>
        </p:nvSpPr>
        <p:spPr>
          <a:xfrm>
            <a:off x="500034" y="4286256"/>
            <a:ext cx="8286808" cy="2308324"/>
          </a:xfrm>
          <a:prstGeom prst="rect">
            <a:avLst/>
          </a:prstGeom>
          <a:noFill/>
        </p:spPr>
        <p:txBody>
          <a:bodyPr wrap="square" rtlCol="0">
            <a:spAutoFit/>
          </a:bodyPr>
          <a:lstStyle/>
          <a:p>
            <a:pPr>
              <a:buFont typeface="Wingdings" pitchFamily="2" charset="2"/>
              <a:buChar char="v"/>
            </a:pPr>
            <a:r>
              <a:rPr lang="pl-PL" sz="1200" dirty="0"/>
              <a:t>Pamiętajmy, by zabrać ze sobą wodę oraz coś do jedzenia. </a:t>
            </a:r>
            <a:endParaRPr lang="pl-PL" sz="1200" dirty="0" smtClean="0"/>
          </a:p>
          <a:p>
            <a:pPr lvl="0">
              <a:buFont typeface="Wingdings" pitchFamily="2" charset="2"/>
              <a:buChar char="v"/>
            </a:pPr>
            <a:r>
              <a:rPr lang="pl-PL" sz="1200" dirty="0"/>
              <a:t>Nie wchodźmy do morza podczas burzy, deszczu lub mgły</a:t>
            </a:r>
            <a:r>
              <a:rPr lang="pl-PL" sz="1200" dirty="0" smtClean="0"/>
              <a:t>.</a:t>
            </a:r>
            <a:endParaRPr lang="pl-PL" sz="1200" dirty="0"/>
          </a:p>
          <a:p>
            <a:pPr lvl="0">
              <a:buFont typeface="Wingdings" pitchFamily="2" charset="2"/>
              <a:buChar char="v"/>
            </a:pPr>
            <a:r>
              <a:rPr lang="pl-PL" sz="1200" dirty="0"/>
              <a:t>Jeśli długo przebywaliśmy na słońcu – poczekajmy chwilę w cieniu, zanim wejdziemy do wody. Pozwoli nam to uniknąć szoku termicznego</a:t>
            </a:r>
            <a:r>
              <a:rPr lang="pl-PL" sz="1200" dirty="0" smtClean="0"/>
              <a:t>.</a:t>
            </a:r>
            <a:endParaRPr lang="pl-PL" sz="1200" dirty="0"/>
          </a:p>
          <a:p>
            <a:pPr lvl="0">
              <a:buFont typeface="Wingdings" pitchFamily="2" charset="2"/>
              <a:buChar char="v"/>
            </a:pPr>
            <a:r>
              <a:rPr lang="pl-PL" sz="1200" dirty="0"/>
              <a:t>Nie pływajmy w pobliżu wodorostów. Zwracajmy uwagę na dno i ukształtowanie zbiornika</a:t>
            </a:r>
            <a:r>
              <a:rPr lang="pl-PL" sz="1200" dirty="0" smtClean="0"/>
              <a:t>.</a:t>
            </a:r>
          </a:p>
          <a:p>
            <a:pPr lvl="0">
              <a:buFont typeface="Wingdings" pitchFamily="2" charset="2"/>
              <a:buChar char="v"/>
            </a:pPr>
            <a:r>
              <a:rPr lang="pl-PL" sz="1200" dirty="0"/>
              <a:t>Pływajmy wyłącznie w obszarze wyznaczonym przez boje</a:t>
            </a:r>
            <a:r>
              <a:rPr lang="pl-PL" sz="1200" dirty="0" smtClean="0"/>
              <a:t>.</a:t>
            </a:r>
            <a:endParaRPr lang="pl-PL" sz="1200" dirty="0"/>
          </a:p>
          <a:p>
            <a:pPr lvl="0">
              <a:buFont typeface="Wingdings" pitchFamily="2" charset="2"/>
              <a:buChar char="v"/>
            </a:pPr>
            <a:r>
              <a:rPr lang="pl-PL" sz="1200" dirty="0"/>
              <a:t>Skoki do wody wydają się świetną rozrywką, ale przy odrobinie pecha mogą skończyć się trwałym kalectwem. </a:t>
            </a:r>
          </a:p>
          <a:p>
            <a:pPr lvl="0">
              <a:buFont typeface="Wingdings" pitchFamily="2" charset="2"/>
              <a:buChar char="v"/>
            </a:pPr>
            <a:r>
              <a:rPr lang="pl-PL" sz="1200" dirty="0"/>
              <a:t>Wybierając się na kajaki, łódki czy rowery wodne, zawsze zakładajmy kapok. Pamiętajmy też, aby nie pływać wieczorem i po zmroku. To niebezpieczne i łatwo zgubić się na wodzie.</a:t>
            </a:r>
          </a:p>
          <a:p>
            <a:pPr lvl="0"/>
            <a:r>
              <a:rPr lang="pl-PL" sz="1200" dirty="0"/>
              <a:t/>
            </a:r>
            <a:br>
              <a:rPr lang="pl-PL" sz="1200" dirty="0"/>
            </a:br>
            <a:endParaRPr lang="pl-PL" sz="1200" dirty="0"/>
          </a:p>
          <a:p>
            <a:endParaRPr lang="pl-PL"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tx2">
              <a:lumMod val="60000"/>
              <a:lumOff val="40000"/>
            </a:schemeClr>
          </a:solidFill>
        </p:spPr>
        <p:txBody>
          <a:bodyPr>
            <a:normAutofit fontScale="90000"/>
          </a:bodyPr>
          <a:lstStyle/>
          <a:p>
            <a:r>
              <a:rPr lang="pl-PL" sz="5300" b="1" dirty="0" smtClean="0">
                <a:latin typeface="Arabic Typesetting" pitchFamily="66" charset="-78"/>
                <a:cs typeface="Arabic Typesetting" pitchFamily="66" charset="-78"/>
              </a:rPr>
              <a:t/>
            </a:r>
            <a:br>
              <a:rPr lang="pl-PL" sz="5300" b="1" dirty="0" smtClean="0">
                <a:latin typeface="Arabic Typesetting" pitchFamily="66" charset="-78"/>
                <a:cs typeface="Arabic Typesetting" pitchFamily="66" charset="-78"/>
              </a:rPr>
            </a:br>
            <a:r>
              <a:rPr lang="pl-PL" sz="5300" b="1" dirty="0" smtClean="0">
                <a:ln w="18000">
                  <a:solidFill>
                    <a:schemeClr val="tx1"/>
                  </a:solidFill>
                  <a:prstDash val="solid"/>
                  <a:miter lim="800000"/>
                </a:ln>
                <a:solidFill>
                  <a:schemeClr val="bg2">
                    <a:lumMod val="10000"/>
                  </a:schemeClr>
                </a:solidFill>
                <a:effectLst>
                  <a:outerShdw blurRad="25500" dist="23000" dir="7020000" algn="tl">
                    <a:srgbClr val="000000">
                      <a:alpha val="50000"/>
                    </a:srgbClr>
                  </a:outerShdw>
                </a:effectLst>
                <a:latin typeface="Arabic Typesetting" pitchFamily="66" charset="-78"/>
                <a:cs typeface="Arabic Typesetting" pitchFamily="66" charset="-78"/>
              </a:rPr>
              <a:t>W   G Ó R A C H</a:t>
            </a:r>
            <a:r>
              <a:rPr lang="pl-PL" dirty="0"/>
              <a:t/>
            </a:r>
            <a:br>
              <a:rPr lang="pl-PL" dirty="0"/>
            </a:br>
            <a:endParaRPr lang="pl-PL" dirty="0">
              <a:latin typeface="Arabic Typesetting" pitchFamily="66" charset="-78"/>
              <a:cs typeface="Arabic Typesetting" pitchFamily="66" charset="-78"/>
            </a:endParaRPr>
          </a:p>
        </p:txBody>
      </p:sp>
      <p:pic>
        <p:nvPicPr>
          <p:cNvPr id="4" name="Symbol zastępczy zawartości 3" descr="Co zabrać w góry wiosną? Podpowiadamy! | 8academy"/>
          <p:cNvPicPr>
            <a:picLocks noGrp="1"/>
          </p:cNvPicPr>
          <p:nvPr>
            <p:ph idx="1"/>
          </p:nvPr>
        </p:nvPicPr>
        <p:blipFill>
          <a:blip r:embed="rId2" cstate="print"/>
          <a:srcRect/>
          <a:stretch>
            <a:fillRect/>
          </a:stretch>
        </p:blipFill>
        <p:spPr bwMode="auto">
          <a:xfrm>
            <a:off x="4500562" y="1857364"/>
            <a:ext cx="4214842" cy="2185989"/>
          </a:xfrm>
          <a:prstGeom prst="rect">
            <a:avLst/>
          </a:prstGeom>
          <a:noFill/>
          <a:ln w="9525">
            <a:noFill/>
            <a:miter lim="800000"/>
            <a:headEnd/>
            <a:tailEnd/>
          </a:ln>
        </p:spPr>
      </p:pic>
      <p:sp>
        <p:nvSpPr>
          <p:cNvPr id="5" name="pole tekstowe 4"/>
          <p:cNvSpPr txBox="1"/>
          <p:nvPr/>
        </p:nvSpPr>
        <p:spPr>
          <a:xfrm>
            <a:off x="142844" y="1643050"/>
            <a:ext cx="8429684" cy="707886"/>
          </a:xfrm>
          <a:prstGeom prst="rect">
            <a:avLst/>
          </a:prstGeom>
          <a:noFill/>
        </p:spPr>
        <p:txBody>
          <a:bodyPr wrap="square" rtlCol="0">
            <a:spAutoFit/>
          </a:bodyPr>
          <a:lstStyle/>
          <a:p>
            <a:r>
              <a:rPr lang="pl-PL" sz="1400" dirty="0" smtClean="0"/>
              <a:t>	Jednym </a:t>
            </a:r>
            <a:r>
              <a:rPr lang="pl-PL" sz="1400" dirty="0"/>
              <a:t>z największych zagrożeń w górach jest zmieniająca się w szybkim tempie pogoda. Przed każdą górską wycieczką dowiedzmy się, jakie są przewidywane warunki atmosferyczne!</a:t>
            </a:r>
            <a:r>
              <a:rPr lang="pl-PL" sz="1200" dirty="0"/>
              <a:t/>
            </a:r>
            <a:br>
              <a:rPr lang="pl-PL" sz="1200" dirty="0"/>
            </a:br>
            <a:endParaRPr lang="pl-PL" sz="1200" dirty="0"/>
          </a:p>
        </p:txBody>
      </p:sp>
      <p:sp>
        <p:nvSpPr>
          <p:cNvPr id="6" name="pole tekstowe 5"/>
          <p:cNvSpPr txBox="1"/>
          <p:nvPr/>
        </p:nvSpPr>
        <p:spPr>
          <a:xfrm>
            <a:off x="214282" y="2143116"/>
            <a:ext cx="4214842" cy="2862322"/>
          </a:xfrm>
          <a:prstGeom prst="rect">
            <a:avLst/>
          </a:prstGeom>
          <a:noFill/>
        </p:spPr>
        <p:txBody>
          <a:bodyPr wrap="square" rtlCol="0">
            <a:spAutoFit/>
          </a:bodyPr>
          <a:lstStyle/>
          <a:p>
            <a:pPr lvl="0">
              <a:buFont typeface="Wingdings" pitchFamily="2" charset="2"/>
              <a:buChar char="v"/>
            </a:pPr>
            <a:r>
              <a:rPr lang="pl-PL" sz="1200" b="1" dirty="0" smtClean="0"/>
              <a:t> Zawsze </a:t>
            </a:r>
            <a:r>
              <a:rPr lang="pl-PL" sz="1200" b="1" dirty="0"/>
              <a:t>pamiętajmy o naładowanej komórce z numerem GOPR – 601 100 300</a:t>
            </a:r>
            <a:r>
              <a:rPr lang="pl-PL" sz="1200" dirty="0" smtClean="0"/>
              <a:t>.</a:t>
            </a:r>
            <a:endParaRPr lang="pl-PL" sz="1200" dirty="0"/>
          </a:p>
          <a:p>
            <a:pPr lvl="0">
              <a:buFont typeface="Wingdings" pitchFamily="2" charset="2"/>
              <a:buChar char="v"/>
            </a:pPr>
            <a:r>
              <a:rPr lang="pl-PL" sz="1200" dirty="0" smtClean="0"/>
              <a:t>  Najlepiej </a:t>
            </a:r>
            <a:r>
              <a:rPr lang="pl-PL" sz="1200" dirty="0"/>
              <a:t>wyruszajmy już wczesnym rankiem. </a:t>
            </a:r>
          </a:p>
          <a:p>
            <a:pPr lvl="0"/>
            <a:r>
              <a:rPr lang="pl-PL" sz="1200" dirty="0"/>
              <a:t>Zaplanujmy trasę, uwzględniając swoje umiejętności, pogodę oraz godzinę zachodu słońca</a:t>
            </a:r>
            <a:r>
              <a:rPr lang="pl-PL" sz="1200" dirty="0" smtClean="0"/>
              <a:t>.</a:t>
            </a:r>
          </a:p>
          <a:p>
            <a:pPr lvl="0">
              <a:buFont typeface="Wingdings" pitchFamily="2" charset="2"/>
              <a:buChar char="v"/>
            </a:pPr>
            <a:r>
              <a:rPr lang="pl-PL" sz="1200" dirty="0"/>
              <a:t> Sprawdźmy, czy na wybranym przez nas szlaku są jakieś schroniska, szałasy, leśniczówki itp., w których można się schronić, jeśli nagle zmieni się pogoda. </a:t>
            </a:r>
          </a:p>
          <a:p>
            <a:pPr lvl="0">
              <a:buFont typeface="Wingdings" pitchFamily="2" charset="2"/>
              <a:buChar char="v"/>
            </a:pPr>
            <a:r>
              <a:rPr lang="pl-PL" sz="1200" dirty="0" smtClean="0"/>
              <a:t> Przed </a:t>
            </a:r>
            <a:r>
              <a:rPr lang="pl-PL" sz="1200" dirty="0"/>
              <a:t>górską wędrówką spakujmy do plecaka mapę. </a:t>
            </a:r>
          </a:p>
          <a:p>
            <a:pPr lvl="0">
              <a:buFont typeface="Wingdings" pitchFamily="2" charset="2"/>
              <a:buChar char="v"/>
            </a:pPr>
            <a:r>
              <a:rPr lang="pl-PL" sz="1200" dirty="0" smtClean="0"/>
              <a:t> Zabierzmy </a:t>
            </a:r>
            <a:r>
              <a:rPr lang="pl-PL" sz="1200" dirty="0"/>
              <a:t>ze sobą: zapasowe skarpetki, czapkę, koszulę lub inne okrycie z długim rękawem, pelerynę, kurtkę lub płaszcz przeciwdeszczowy</a:t>
            </a:r>
            <a:r>
              <a:rPr lang="pl-PL" sz="1200" dirty="0" smtClean="0"/>
              <a:t>.</a:t>
            </a:r>
            <a:endParaRPr lang="pl-PL" sz="1200" dirty="0"/>
          </a:p>
          <a:p>
            <a:pPr lvl="0"/>
            <a:r>
              <a:rPr lang="pl-PL" sz="1200" dirty="0"/>
              <a:t/>
            </a:r>
            <a:br>
              <a:rPr lang="pl-PL" sz="1200" dirty="0"/>
            </a:br>
            <a:endParaRPr lang="pl-PL" sz="1200" dirty="0"/>
          </a:p>
          <a:p>
            <a:endParaRPr lang="pl-PL" sz="1200" dirty="0"/>
          </a:p>
        </p:txBody>
      </p:sp>
      <p:sp>
        <p:nvSpPr>
          <p:cNvPr id="7" name="pole tekstowe 6"/>
          <p:cNvSpPr txBox="1"/>
          <p:nvPr/>
        </p:nvSpPr>
        <p:spPr>
          <a:xfrm>
            <a:off x="285720" y="4500570"/>
            <a:ext cx="8501122" cy="1938992"/>
          </a:xfrm>
          <a:prstGeom prst="rect">
            <a:avLst/>
          </a:prstGeom>
          <a:noFill/>
        </p:spPr>
        <p:txBody>
          <a:bodyPr wrap="square" rtlCol="0">
            <a:spAutoFit/>
          </a:bodyPr>
          <a:lstStyle/>
          <a:p>
            <a:pPr lvl="0">
              <a:buFont typeface="Wingdings" pitchFamily="2" charset="2"/>
              <a:buChar char="v"/>
            </a:pPr>
            <a:r>
              <a:rPr lang="pl-PL" sz="1200" b="1" dirty="0" smtClean="0"/>
              <a:t> </a:t>
            </a:r>
            <a:r>
              <a:rPr lang="pl-PL" sz="1200" dirty="0" smtClean="0"/>
              <a:t>Pamiętajmy o prowiancie – polecamy produkty z dużą zawartością węglowodanów, np. czekoladę lub baton energetyczny.</a:t>
            </a:r>
          </a:p>
          <a:p>
            <a:pPr lvl="0">
              <a:buFont typeface="Wingdings" pitchFamily="2" charset="2"/>
              <a:buChar char="v"/>
            </a:pPr>
            <a:r>
              <a:rPr lang="pl-PL" sz="1200" dirty="0" smtClean="0"/>
              <a:t> Nie </a:t>
            </a:r>
            <a:r>
              <a:rPr lang="pl-PL" sz="1200" dirty="0"/>
              <a:t>zapominajmy o  okularach przeciwsłonecznych</a:t>
            </a:r>
            <a:r>
              <a:rPr lang="pl-PL" sz="1200" dirty="0" smtClean="0"/>
              <a:t>.</a:t>
            </a:r>
            <a:endParaRPr lang="pl-PL" sz="1200" dirty="0"/>
          </a:p>
          <a:p>
            <a:pPr lvl="0">
              <a:buFont typeface="Wingdings" pitchFamily="2" charset="2"/>
              <a:buChar char="v"/>
            </a:pPr>
            <a:r>
              <a:rPr lang="pl-PL" sz="1200" dirty="0" smtClean="0"/>
              <a:t> Przed </a:t>
            </a:r>
            <a:r>
              <a:rPr lang="pl-PL" sz="1200" dirty="0"/>
              <a:t>wyjściem w góry poinformujmy kogoś, gdzie się wybieramy, jakim szlakiem i o jakiej porze planujemy wrócić. </a:t>
            </a:r>
          </a:p>
          <a:p>
            <a:pPr>
              <a:buFont typeface="Wingdings" pitchFamily="2" charset="2"/>
              <a:buChar char="v"/>
            </a:pPr>
            <a:r>
              <a:rPr lang="pl-PL" sz="1200" b="1" dirty="0" smtClean="0"/>
              <a:t> </a:t>
            </a:r>
            <a:r>
              <a:rPr lang="pl-PL" sz="1200" dirty="0" smtClean="0"/>
              <a:t>W </a:t>
            </a:r>
            <a:r>
              <a:rPr lang="pl-PL" sz="1200" dirty="0"/>
              <a:t>razie nagłej zmiany pogody, szukajmy podstawowych oznaczeń szlaku turystycznego. Jest to prostokątny znak – kolorowy pasek, oznaczający kolor szlaku, pomiędzy dwoma białymi paskami. W Polsce mamy 5 kolorów szlaków: </a:t>
            </a:r>
          </a:p>
          <a:p>
            <a:pPr lvl="0"/>
            <a:r>
              <a:rPr lang="pl-PL" sz="1200" b="1" dirty="0"/>
              <a:t>czerwony </a:t>
            </a:r>
            <a:r>
              <a:rPr lang="pl-PL" sz="1200" dirty="0"/>
              <a:t>- szlak główny dla danych gór, zwykle prowadzi przez najwyższe i najciekawsze szczyty pasma</a:t>
            </a:r>
            <a:r>
              <a:rPr lang="pl-PL" sz="1200" dirty="0" smtClean="0"/>
              <a:t>;</a:t>
            </a:r>
            <a:endParaRPr lang="pl-PL" sz="1200" dirty="0"/>
          </a:p>
          <a:p>
            <a:pPr lvl="0"/>
            <a:r>
              <a:rPr lang="pl-PL" sz="1200" b="1" dirty="0"/>
              <a:t>niebieski </a:t>
            </a:r>
            <a:r>
              <a:rPr lang="pl-PL" sz="1200" dirty="0"/>
              <a:t>– trasy dalekobieżne, warto planować nimi wyprawy, gdy nie chcemy schodzić z gór i planujemy nocować w schronisku</a:t>
            </a:r>
            <a:r>
              <a:rPr lang="pl-PL" sz="1200" dirty="0" smtClean="0"/>
              <a:t>;</a:t>
            </a:r>
            <a:endParaRPr lang="pl-PL" sz="1200" dirty="0"/>
          </a:p>
          <a:p>
            <a:pPr lvl="0"/>
            <a:r>
              <a:rPr lang="pl-PL" sz="1200" b="1" dirty="0"/>
              <a:t>zielony </a:t>
            </a:r>
            <a:r>
              <a:rPr lang="pl-PL" sz="1200" dirty="0"/>
              <a:t>i </a:t>
            </a:r>
            <a:r>
              <a:rPr lang="pl-PL" sz="1200" b="1" dirty="0"/>
              <a:t>żółty </a:t>
            </a:r>
            <a:r>
              <a:rPr lang="pl-PL" sz="1200" dirty="0"/>
              <a:t>– krótkie szlaki, które zwykle krzyżują się z innymi szlakami</a:t>
            </a:r>
            <a:r>
              <a:rPr lang="pl-PL" sz="1200" dirty="0" smtClean="0"/>
              <a:t>;</a:t>
            </a:r>
            <a:endParaRPr lang="pl-PL" sz="1200" dirty="0"/>
          </a:p>
          <a:p>
            <a:pPr lvl="0"/>
            <a:r>
              <a:rPr lang="pl-PL" sz="1200" b="1" dirty="0"/>
              <a:t>czarny </a:t>
            </a:r>
            <a:r>
              <a:rPr lang="pl-PL" sz="1200" dirty="0"/>
              <a:t>– krótkie szlaki dojściowe.</a:t>
            </a:r>
          </a:p>
          <a:p>
            <a:endParaRPr lang="pl-PL"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225536"/>
          </a:xfrm>
          <a:solidFill>
            <a:srgbClr val="00B050"/>
          </a:solidFill>
        </p:spPr>
        <p:txBody>
          <a:bodyPr>
            <a:normAutofit fontScale="90000"/>
          </a:bodyPr>
          <a:lstStyle/>
          <a:p>
            <a:r>
              <a:rPr lang="pl-PL" sz="5300" b="1" dirty="0" smtClean="0">
                <a:latin typeface="Arabic Typesetting" pitchFamily="66" charset="-78"/>
                <a:cs typeface="Arabic Typesetting" pitchFamily="66" charset="-78"/>
              </a:rPr>
              <a:t/>
            </a:r>
            <a:br>
              <a:rPr lang="pl-PL" sz="5300" b="1" dirty="0" smtClean="0">
                <a:latin typeface="Arabic Typesetting" pitchFamily="66" charset="-78"/>
                <a:cs typeface="Arabic Typesetting" pitchFamily="66" charset="-78"/>
              </a:rPr>
            </a:br>
            <a:r>
              <a:rPr lang="pl-PL" sz="53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S P A C E R </a:t>
            </a:r>
            <a:br>
              <a:rPr lang="pl-PL" sz="53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br>
            <a:r>
              <a:rPr lang="pl-PL" sz="53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 D O  L A S U   L U B  N A ŁĄKĘ</a:t>
            </a:r>
            <a:r>
              <a:rPr lang="pl-PL" dirty="0">
                <a:ln w="18415" cmpd="sng">
                  <a:solidFill>
                    <a:srgbClr val="FFC000"/>
                  </a:solidFill>
                  <a:prstDash val="solid"/>
                </a:ln>
                <a:solidFill>
                  <a:srgbClr val="FFFFFF"/>
                </a:solidFill>
                <a:effectLst>
                  <a:outerShdw blurRad="63500" dir="3600000" algn="tl" rotWithShape="0">
                    <a:srgbClr val="000000">
                      <a:alpha val="70000"/>
                    </a:srgbClr>
                  </a:outerShdw>
                </a:effectLst>
              </a:rPr>
              <a:t/>
            </a:r>
            <a:br>
              <a:rPr lang="pl-PL" dirty="0">
                <a:ln w="18415" cmpd="sng">
                  <a:solidFill>
                    <a:srgbClr val="FFC000"/>
                  </a:solidFill>
                  <a:prstDash val="solid"/>
                </a:ln>
                <a:solidFill>
                  <a:srgbClr val="FFFFFF"/>
                </a:solidFill>
                <a:effectLst>
                  <a:outerShdw blurRad="63500" dir="3600000" algn="tl" rotWithShape="0">
                    <a:srgbClr val="000000">
                      <a:alpha val="70000"/>
                    </a:srgbClr>
                  </a:outerShdw>
                </a:effectLst>
              </a:rPr>
            </a:br>
            <a:endParaRPr lang="pl-PL" dirty="0">
              <a:ln w="18415" cmpd="sng">
                <a:solidFill>
                  <a:srgbClr val="FFC000"/>
                </a:solidFill>
                <a:prstDash val="solid"/>
              </a:ln>
            </a:endParaRPr>
          </a:p>
        </p:txBody>
      </p:sp>
      <p:pic>
        <p:nvPicPr>
          <p:cNvPr id="4" name="Symbol zastępczy zawartości 3" descr="Kwietne łąki powracają do Siemianowic Śląskich • Gospodarka ..."/>
          <p:cNvPicPr>
            <a:picLocks noGrp="1"/>
          </p:cNvPicPr>
          <p:nvPr>
            <p:ph idx="1"/>
          </p:nvPr>
        </p:nvPicPr>
        <p:blipFill>
          <a:blip r:embed="rId2" cstate="print"/>
          <a:srcRect/>
          <a:stretch>
            <a:fillRect/>
          </a:stretch>
        </p:blipFill>
        <p:spPr bwMode="auto">
          <a:xfrm>
            <a:off x="1428728" y="4214818"/>
            <a:ext cx="5357850" cy="2428892"/>
          </a:xfrm>
          <a:prstGeom prst="rect">
            <a:avLst/>
          </a:prstGeom>
          <a:noFill/>
          <a:ln w="9525">
            <a:noFill/>
            <a:miter lim="800000"/>
            <a:headEnd/>
            <a:tailEnd/>
          </a:ln>
        </p:spPr>
      </p:pic>
      <p:pic>
        <p:nvPicPr>
          <p:cNvPr id="5" name="Obraz 4" descr="Czas na las | Radio Doxa FM - Opole, Kędzierzyn, Nysa, Racibórz"/>
          <p:cNvPicPr/>
          <p:nvPr/>
        </p:nvPicPr>
        <p:blipFill>
          <a:blip r:embed="rId3" cstate="print"/>
          <a:srcRect/>
          <a:stretch>
            <a:fillRect/>
          </a:stretch>
        </p:blipFill>
        <p:spPr bwMode="auto">
          <a:xfrm>
            <a:off x="142844" y="1500174"/>
            <a:ext cx="2857520" cy="2500330"/>
          </a:xfrm>
          <a:prstGeom prst="rect">
            <a:avLst/>
          </a:prstGeom>
          <a:noFill/>
          <a:ln w="9525">
            <a:noFill/>
            <a:miter lim="800000"/>
            <a:headEnd/>
            <a:tailEnd/>
          </a:ln>
        </p:spPr>
      </p:pic>
      <p:sp>
        <p:nvSpPr>
          <p:cNvPr id="7" name="pole tekstowe 6"/>
          <p:cNvSpPr txBox="1"/>
          <p:nvPr/>
        </p:nvSpPr>
        <p:spPr>
          <a:xfrm>
            <a:off x="2928926" y="1643050"/>
            <a:ext cx="5857916" cy="2862322"/>
          </a:xfrm>
          <a:prstGeom prst="rect">
            <a:avLst/>
          </a:prstGeom>
          <a:noFill/>
        </p:spPr>
        <p:txBody>
          <a:bodyPr wrap="square" rtlCol="0">
            <a:spAutoFit/>
          </a:bodyPr>
          <a:lstStyle/>
          <a:p>
            <a:pPr>
              <a:buFont typeface="Wingdings" pitchFamily="2" charset="2"/>
              <a:buChar char="v"/>
            </a:pPr>
            <a:r>
              <a:rPr lang="pl-PL" sz="1200" dirty="0" smtClean="0"/>
              <a:t> Wchodząc </a:t>
            </a:r>
            <a:r>
              <a:rPr lang="pl-PL" sz="1200" dirty="0"/>
              <a:t>do lasu, poruszajmy się po wydeptanych ścieżkach. Każde miejsce wygląda podobnie, więc łatwo się zgubić, chodząc na przełaj</a:t>
            </a:r>
            <a:r>
              <a:rPr lang="pl-PL" sz="1200" dirty="0" smtClean="0"/>
              <a:t>.</a:t>
            </a:r>
          </a:p>
          <a:p>
            <a:endParaRPr lang="pl-PL" sz="1200" dirty="0" smtClean="0"/>
          </a:p>
          <a:p>
            <a:pPr>
              <a:buFont typeface="Wingdings" pitchFamily="2" charset="2"/>
              <a:buChar char="v"/>
            </a:pPr>
            <a:r>
              <a:rPr lang="pl-PL" sz="1200" dirty="0" smtClean="0"/>
              <a:t>  Jeśli </a:t>
            </a:r>
            <a:r>
              <a:rPr lang="pl-PL" sz="1200" dirty="0"/>
              <a:t>dostrzeżemy dzikie zwierzę, nie zbliżajmy się do niego. Jeśli to ono idzie w naszym kierunku, zatrzymajmy się i poczekajmy lub zróbmy powoli kilka kroków do tyłu. Nie rzucajmy się do ucieczki (zwierzę może ruszyć w pościg), nie patrzmy zwierzęciu w oczy ani nie pokazujmy mu zębów (odczyta to jako przejaw agresji</a:t>
            </a:r>
            <a:r>
              <a:rPr lang="pl-PL" sz="1200" dirty="0" smtClean="0"/>
              <a:t>).</a:t>
            </a:r>
          </a:p>
          <a:p>
            <a:endParaRPr lang="pl-PL" sz="1200" dirty="0" smtClean="0"/>
          </a:p>
          <a:p>
            <a:pPr lvl="0">
              <a:buFont typeface="Wingdings" pitchFamily="2" charset="2"/>
              <a:buChar char="v"/>
            </a:pPr>
            <a:r>
              <a:rPr lang="pl-PL" sz="1200" dirty="0" smtClean="0"/>
              <a:t>  Nie </a:t>
            </a:r>
            <a:r>
              <a:rPr lang="pl-PL" sz="1200" dirty="0"/>
              <a:t>dokarmiajmy dzikich zwierząt! To dla nich niezdrowe.</a:t>
            </a:r>
            <a:br>
              <a:rPr lang="pl-PL" sz="1200" dirty="0"/>
            </a:br>
            <a:endParaRPr lang="pl-PL" sz="1200" dirty="0"/>
          </a:p>
          <a:p>
            <a:pPr lvl="0">
              <a:buFont typeface="Wingdings" pitchFamily="2" charset="2"/>
              <a:buChar char="v"/>
            </a:pPr>
            <a:r>
              <a:rPr lang="pl-PL" sz="1200" dirty="0" smtClean="0"/>
              <a:t>  Stosujmy </a:t>
            </a:r>
            <a:r>
              <a:rPr lang="pl-PL" sz="1200" dirty="0"/>
              <a:t>preparaty przeciw komarom, kleszczom, szerszeniom oraz osom.</a:t>
            </a:r>
            <a:br>
              <a:rPr lang="pl-PL" sz="1200" dirty="0"/>
            </a:br>
            <a:endParaRPr lang="pl-PL" sz="1200" dirty="0"/>
          </a:p>
          <a:p>
            <a:pPr lvl="0">
              <a:buFont typeface="Wingdings" pitchFamily="2" charset="2"/>
              <a:buChar char="v"/>
            </a:pPr>
            <a:r>
              <a:rPr lang="pl-PL" sz="1200" dirty="0" smtClean="0"/>
              <a:t>  Nie </a:t>
            </a:r>
            <a:r>
              <a:rPr lang="pl-PL" sz="1200" dirty="0"/>
              <a:t>rozpalajmy ognisk w lesie i jego pobliżu.</a:t>
            </a:r>
            <a:br>
              <a:rPr lang="pl-PL" sz="1200" dirty="0"/>
            </a:br>
            <a:endParaRPr lang="pl-PL" sz="1200" dirty="0"/>
          </a:p>
          <a:p>
            <a:pPr>
              <a:buFont typeface="Wingdings" pitchFamily="2" charset="2"/>
              <a:buChar char="v"/>
            </a:pPr>
            <a:r>
              <a:rPr lang="pl-PL" sz="1200" dirty="0" smtClean="0"/>
              <a:t>  Jeśli </a:t>
            </a:r>
            <a:r>
              <a:rPr lang="pl-PL" sz="1200" dirty="0"/>
              <a:t>zauważymy pożar – dzwońmy po straż pożarną. Nie podchodźmy do ognia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00B050"/>
          </a:solidFill>
        </p:spPr>
        <p:txBody>
          <a:bodyPr>
            <a:noAutofit/>
          </a:bodyPr>
          <a:lstStyle/>
          <a:p>
            <a:r>
              <a:rPr lang="pl-PL" sz="4800" b="1" dirty="0" smtClean="0">
                <a:latin typeface="Arabic Typesetting" pitchFamily="66" charset="-78"/>
                <a:cs typeface="Arabic Typesetting" pitchFamily="66" charset="-78"/>
              </a:rPr>
              <a:t/>
            </a:r>
            <a:br>
              <a:rPr lang="pl-PL" sz="4800" b="1" dirty="0" smtClean="0">
                <a:latin typeface="Arabic Typesetting" pitchFamily="66" charset="-78"/>
                <a:cs typeface="Arabic Typesetting" pitchFamily="66" charset="-78"/>
              </a:rPr>
            </a:br>
            <a:r>
              <a:rPr lang="pl-PL" sz="48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Arabic Typesetting" pitchFamily="66" charset="-78"/>
                <a:cs typeface="Arabic Typesetting" pitchFamily="66" charset="-78"/>
              </a:rPr>
              <a:t>W Y P R A W A    R O W E R O W A</a:t>
            </a:r>
            <a:br>
              <a:rPr lang="pl-PL" sz="48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Arabic Typesetting" pitchFamily="66" charset="-78"/>
                <a:cs typeface="Arabic Typesetting" pitchFamily="66" charset="-78"/>
              </a:rPr>
            </a:br>
            <a:endParaRPr lang="pl-PL" sz="4800" dirty="0">
              <a:solidFill>
                <a:srgbClr val="00B050"/>
              </a:solidFill>
              <a:latin typeface="Arabic Typesetting" pitchFamily="66" charset="-78"/>
              <a:cs typeface="Arabic Typesetting" pitchFamily="66" charset="-78"/>
            </a:endParaRPr>
          </a:p>
        </p:txBody>
      </p:sp>
      <p:pic>
        <p:nvPicPr>
          <p:cNvPr id="4" name="Symbol zastępczy zawartości 3" descr="wyprawa rowerowa - GO Blog"/>
          <p:cNvPicPr>
            <a:picLocks noGrp="1"/>
          </p:cNvPicPr>
          <p:nvPr>
            <p:ph idx="1"/>
          </p:nvPr>
        </p:nvPicPr>
        <p:blipFill>
          <a:blip r:embed="rId2" cstate="print"/>
          <a:srcRect/>
          <a:stretch>
            <a:fillRect/>
          </a:stretch>
        </p:blipFill>
        <p:spPr bwMode="auto">
          <a:xfrm>
            <a:off x="142844" y="2214554"/>
            <a:ext cx="2500330" cy="1685923"/>
          </a:xfrm>
          <a:prstGeom prst="rect">
            <a:avLst/>
          </a:prstGeom>
          <a:noFill/>
          <a:ln w="9525">
            <a:noFill/>
            <a:miter lim="800000"/>
            <a:headEnd/>
            <a:tailEnd/>
          </a:ln>
        </p:spPr>
      </p:pic>
      <p:sp>
        <p:nvSpPr>
          <p:cNvPr id="5" name="pole tekstowe 4"/>
          <p:cNvSpPr txBox="1"/>
          <p:nvPr/>
        </p:nvSpPr>
        <p:spPr>
          <a:xfrm>
            <a:off x="142844" y="1571612"/>
            <a:ext cx="8572560" cy="646331"/>
          </a:xfrm>
          <a:prstGeom prst="rect">
            <a:avLst/>
          </a:prstGeom>
          <a:noFill/>
        </p:spPr>
        <p:txBody>
          <a:bodyPr wrap="square" rtlCol="0">
            <a:spAutoFit/>
          </a:bodyPr>
          <a:lstStyle/>
          <a:p>
            <a:pPr lvl="0">
              <a:buFont typeface="Wingdings" pitchFamily="2" charset="2"/>
              <a:buChar char="v"/>
            </a:pPr>
            <a:r>
              <a:rPr lang="pl-PL" sz="1200" dirty="0" smtClean="0"/>
              <a:t> Przygotowując się do wycieczki rowerowej – krótszej bądź dłuższej – należy wziąć pod uwagę kilka ważnych aspektów. Jednym z nich jest oczywiście rower. Sprawdzenie stanu technicznego przed każdym wyjazdem jest konieczne – przed wszystkim chcemy bezpiecznie dojechać do celu (i oczywiście wrócić), pozwoli nam uniknąć przykrych niespodzianek.</a:t>
            </a:r>
            <a:endParaRPr lang="pl-PL" sz="1200" dirty="0"/>
          </a:p>
        </p:txBody>
      </p:sp>
      <p:sp>
        <p:nvSpPr>
          <p:cNvPr id="6" name="pole tekstowe 5"/>
          <p:cNvSpPr txBox="1"/>
          <p:nvPr/>
        </p:nvSpPr>
        <p:spPr>
          <a:xfrm>
            <a:off x="2714612" y="2357430"/>
            <a:ext cx="6143668" cy="2123658"/>
          </a:xfrm>
          <a:prstGeom prst="rect">
            <a:avLst/>
          </a:prstGeom>
          <a:noFill/>
        </p:spPr>
        <p:txBody>
          <a:bodyPr wrap="square" rtlCol="0">
            <a:spAutoFit/>
          </a:bodyPr>
          <a:lstStyle/>
          <a:p>
            <a:r>
              <a:rPr lang="pl-PL" sz="1200" dirty="0" smtClean="0"/>
              <a:t>Na co należy zatem zwrócić uwagę?</a:t>
            </a:r>
          </a:p>
          <a:p>
            <a:pPr>
              <a:buFont typeface="Wingdings" pitchFamily="2" charset="2"/>
              <a:buChar char="v"/>
            </a:pPr>
            <a:r>
              <a:rPr lang="pl-PL" sz="1200" dirty="0" smtClean="0"/>
              <a:t>  sprawdzić stan techniczny, czyli: czy działa oświetlenie (nigdy nie wiadomo, czy z przyczyn od nas niezależnych wycieczka nie przedłuży się),</a:t>
            </a:r>
          </a:p>
          <a:p>
            <a:pPr>
              <a:buFont typeface="Wingdings" pitchFamily="2" charset="2"/>
              <a:buChar char="v"/>
            </a:pPr>
            <a:r>
              <a:rPr lang="pl-PL" sz="1200" dirty="0" smtClean="0"/>
              <a:t>  hamulce(niezbędne jest sprawdzenie działania systemu hamulcowego),</a:t>
            </a:r>
          </a:p>
          <a:p>
            <a:pPr>
              <a:buFont typeface="Wingdings" pitchFamily="2" charset="2"/>
              <a:buChar char="v"/>
            </a:pPr>
            <a:r>
              <a:rPr lang="pl-PL" sz="1200" dirty="0" smtClean="0"/>
              <a:t>  opony (powinny być odpowiednio napompowane – zbyt wysokie ciśnienie powoduje szybsze zużywanie się, natomiast zbyt niskie – nierównomierne zużywanie się bieżnika),</a:t>
            </a:r>
          </a:p>
          <a:p>
            <a:pPr>
              <a:buFont typeface="Wingdings" pitchFamily="2" charset="2"/>
              <a:buChar char="v"/>
            </a:pPr>
            <a:r>
              <a:rPr lang="pl-PL" sz="1200" dirty="0" smtClean="0"/>
              <a:t>  odpowiednie ustawienie siodełka i kierownicy</a:t>
            </a:r>
          </a:p>
          <a:p>
            <a:pPr>
              <a:buFont typeface="Wingdings" pitchFamily="2" charset="2"/>
              <a:buChar char="v"/>
            </a:pPr>
            <a:r>
              <a:rPr lang="pl-PL" sz="1200" dirty="0" smtClean="0"/>
              <a:t>  kask i ochraniacze (pamiętaj! możesz jechać poprawnie i zgodnie z przepisami, ale ktoś inny może spowodować zagrożenie na drodze)</a:t>
            </a:r>
          </a:p>
          <a:p>
            <a:pPr>
              <a:buFont typeface="Wingdings" pitchFamily="2" charset="2"/>
              <a:buChar char="v"/>
            </a:pPr>
            <a:r>
              <a:rPr lang="pl-PL" sz="1200" dirty="0" smtClean="0"/>
              <a:t>  zapięcie rowerowe (dla celów bezpieczeństwa)</a:t>
            </a:r>
          </a:p>
          <a:p>
            <a:endParaRPr lang="pl-PL" sz="1200" dirty="0"/>
          </a:p>
        </p:txBody>
      </p:sp>
      <p:pic>
        <p:nvPicPr>
          <p:cNvPr id="1026" name="Picture 2" descr="Jak przygotować się do rowerowego wyjazdu?"/>
          <p:cNvPicPr>
            <a:picLocks noChangeAspect="1" noChangeArrowheads="1"/>
          </p:cNvPicPr>
          <p:nvPr/>
        </p:nvPicPr>
        <p:blipFill>
          <a:blip r:embed="rId3" cstate="print"/>
          <a:srcRect/>
          <a:stretch>
            <a:fillRect/>
          </a:stretch>
        </p:blipFill>
        <p:spPr bwMode="auto">
          <a:xfrm>
            <a:off x="5786446" y="4714884"/>
            <a:ext cx="3054040" cy="1643074"/>
          </a:xfrm>
          <a:prstGeom prst="rect">
            <a:avLst/>
          </a:prstGeom>
          <a:noFill/>
        </p:spPr>
      </p:pic>
      <p:sp>
        <p:nvSpPr>
          <p:cNvPr id="9" name="pole tekstowe 8"/>
          <p:cNvSpPr txBox="1"/>
          <p:nvPr/>
        </p:nvSpPr>
        <p:spPr>
          <a:xfrm>
            <a:off x="357158" y="4286256"/>
            <a:ext cx="5143536" cy="1938992"/>
          </a:xfrm>
          <a:prstGeom prst="rect">
            <a:avLst/>
          </a:prstGeom>
          <a:noFill/>
        </p:spPr>
        <p:txBody>
          <a:bodyPr wrap="square" rtlCol="0">
            <a:spAutoFit/>
          </a:bodyPr>
          <a:lstStyle/>
          <a:p>
            <a:pPr lvl="0">
              <a:buFont typeface="Wingdings" pitchFamily="2" charset="2"/>
              <a:buChar char="v"/>
            </a:pPr>
            <a:r>
              <a:rPr lang="pl-PL" sz="1200" dirty="0" smtClean="0"/>
              <a:t>  Starajmy się nie podróżować solo.</a:t>
            </a:r>
          </a:p>
          <a:p>
            <a:pPr lvl="0">
              <a:buFont typeface="Wingdings" pitchFamily="2" charset="2"/>
              <a:buChar char="v"/>
            </a:pPr>
            <a:r>
              <a:rPr lang="pl-PL" sz="1200" dirty="0" smtClean="0"/>
              <a:t>  Zawsze jeździmy w kasku.</a:t>
            </a:r>
          </a:p>
          <a:p>
            <a:pPr lvl="0">
              <a:buFont typeface="Wingdings" pitchFamily="2" charset="2"/>
              <a:buChar char="v"/>
            </a:pPr>
            <a:r>
              <a:rPr lang="pl-PL" sz="1200" dirty="0" smtClean="0"/>
              <a:t>  Korzystaj ze ścieżek rowerowych; jeżeli jedziesz po jezdni, przestrzegaj  </a:t>
            </a:r>
          </a:p>
          <a:p>
            <a:pPr lvl="0"/>
            <a:r>
              <a:rPr lang="pl-PL" sz="1200" dirty="0" smtClean="0"/>
              <a:t>      przepisów ruchu drogowego,</a:t>
            </a:r>
          </a:p>
          <a:p>
            <a:pPr lvl="0">
              <a:buFont typeface="Wingdings" pitchFamily="2" charset="2"/>
              <a:buChar char="v"/>
            </a:pPr>
            <a:r>
              <a:rPr lang="pl-PL" sz="1200" dirty="0" smtClean="0"/>
              <a:t>  Miejmy przy sobie apteczkę. </a:t>
            </a:r>
          </a:p>
          <a:p>
            <a:pPr lvl="0">
              <a:buFont typeface="Wingdings" pitchFamily="2" charset="2"/>
              <a:buChar char="v"/>
            </a:pPr>
            <a:r>
              <a:rPr lang="pl-PL" sz="1200" dirty="0" smtClean="0"/>
              <a:t>  Sygnalizujmy ręką kierunek, w którym chcemy jechać. </a:t>
            </a:r>
          </a:p>
          <a:p>
            <a:pPr>
              <a:buFont typeface="Wingdings" pitchFamily="2" charset="2"/>
              <a:buChar char="v"/>
            </a:pPr>
            <a:r>
              <a:rPr lang="pl-PL" sz="1200" dirty="0" smtClean="0"/>
              <a:t>  Zwalniajmy na krętych drogach. </a:t>
            </a:r>
          </a:p>
          <a:p>
            <a:pPr lvl="0">
              <a:buFont typeface="Wingdings" pitchFamily="2" charset="2"/>
              <a:buChar char="v"/>
            </a:pPr>
            <a:r>
              <a:rPr lang="pl-PL" sz="1200" dirty="0" smtClean="0"/>
              <a:t>  Słuchajmy i obserwujmy, czy nie zbliża się do nas inny pojazd, czy nie nadjeżdża pociąg lub tramwaj.</a:t>
            </a:r>
          </a:p>
          <a:p>
            <a:endParaRPr lang="pl-PL"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0000"/>
          </a:solidFill>
        </p:spPr>
        <p:txBody>
          <a:bodyPr/>
          <a:lstStyle/>
          <a:p>
            <a:r>
              <a:rPr lang="pl-PL" b="1" dirty="0" smtClean="0">
                <a:ln w="12700">
                  <a:solidFill>
                    <a:schemeClr val="accent5"/>
                  </a:solidFill>
                  <a:prstDash val="solid"/>
                </a:ln>
                <a:effectLst>
                  <a:outerShdw blurRad="41275" dist="20320" dir="1800000" algn="tl" rotWithShape="0">
                    <a:srgbClr val="000000">
                      <a:alpha val="40000"/>
                    </a:srgbClr>
                  </a:outerShdw>
                </a:effectLst>
                <a:latin typeface="Arabic Typesetting" pitchFamily="66" charset="-78"/>
                <a:cs typeface="Arabic Typesetting" pitchFamily="66" charset="-78"/>
              </a:rPr>
              <a:t>Z B I Ó R    Z A S A D </a:t>
            </a:r>
            <a:endParaRPr lang="pl-PL" b="1" dirty="0">
              <a:ln w="12700">
                <a:solidFill>
                  <a:schemeClr val="accent5"/>
                </a:solidFill>
                <a:prstDash val="solid"/>
              </a:ln>
              <a:effectLst>
                <a:outerShdw blurRad="41275" dist="20320" dir="1800000" algn="tl" rotWithShape="0">
                  <a:srgbClr val="000000">
                    <a:alpha val="40000"/>
                  </a:srgbClr>
                </a:outerShdw>
              </a:effectLst>
              <a:latin typeface="Arabic Typesetting" pitchFamily="66" charset="-78"/>
              <a:cs typeface="Arabic Typesetting" pitchFamily="66" charset="-78"/>
            </a:endParaRPr>
          </a:p>
        </p:txBody>
      </p:sp>
      <p:sp>
        <p:nvSpPr>
          <p:cNvPr id="3" name="Symbol zastępczy zawartości 2"/>
          <p:cNvSpPr>
            <a:spLocks noGrp="1"/>
          </p:cNvSpPr>
          <p:nvPr>
            <p:ph idx="1"/>
          </p:nvPr>
        </p:nvSpPr>
        <p:spPr>
          <a:xfrm>
            <a:off x="457200" y="1600200"/>
            <a:ext cx="8229600" cy="4900634"/>
          </a:xfrm>
        </p:spPr>
        <p:txBody>
          <a:bodyPr>
            <a:normAutofit/>
          </a:bodyPr>
          <a:lstStyle/>
          <a:p>
            <a:pPr>
              <a:buNone/>
            </a:pPr>
            <a:r>
              <a:rPr lang="pl-PL" sz="1400" b="1" dirty="0" smtClean="0">
                <a:solidFill>
                  <a:srgbClr val="FF0000"/>
                </a:solidFill>
              </a:rPr>
              <a:t>Należy pamiętać, że żaden zbiór zasad nie gwarantuje 100% skuteczności. Nic nie zastąpi rozsądku, odpowiedzialności i ostrożności!!!!!</a:t>
            </a:r>
          </a:p>
          <a:p>
            <a:pPr>
              <a:buFont typeface="Wingdings" pitchFamily="2" charset="2"/>
              <a:buChar char="v"/>
            </a:pPr>
            <a:r>
              <a:rPr lang="pl-PL" sz="1200" dirty="0" smtClean="0"/>
              <a:t>Gdziekolwiek planujemy się wybrać, pamiętajmy o naładowaniu przed wyjściem telefonu lub noszeniu ze sobą przenośnej ładowarki typu </a:t>
            </a:r>
            <a:r>
              <a:rPr lang="pl-PL" sz="1200" dirty="0" err="1" smtClean="0"/>
              <a:t>power</a:t>
            </a:r>
            <a:r>
              <a:rPr lang="pl-PL" sz="1200" dirty="0" smtClean="0"/>
              <a:t> bank – tym bardziej, jeśli planujemy dłuższą wędrówkę, spacer, podróż. Dodatkowo zawsze miejmy w telefonie zapisane numery alarmowe, a także w odpowiedni sposób zapisane numery bliskich osób. Przed imieniem bliskiej osoby powinno znaleźć się słowo „ICE”. Jest to znak dla ratowników medycznych, kogo poinformować w razie wypadku.</a:t>
            </a:r>
            <a:br>
              <a:rPr lang="pl-PL" sz="1200" dirty="0" smtClean="0"/>
            </a:br>
            <a:endParaRPr lang="pl-PL" sz="1200" dirty="0"/>
          </a:p>
        </p:txBody>
      </p:sp>
      <p:pic>
        <p:nvPicPr>
          <p:cNvPr id="4" name="Obraz 3" descr="art_colonnade_grafika1_12062019.jpg"/>
          <p:cNvPicPr/>
          <p:nvPr/>
        </p:nvPicPr>
        <p:blipFill>
          <a:blip r:embed="rId2" cstate="print"/>
          <a:srcRect/>
          <a:stretch>
            <a:fillRect/>
          </a:stretch>
        </p:blipFill>
        <p:spPr bwMode="auto">
          <a:xfrm>
            <a:off x="4714876" y="3071810"/>
            <a:ext cx="3857652" cy="3500462"/>
          </a:xfrm>
          <a:prstGeom prst="rect">
            <a:avLst/>
          </a:prstGeom>
          <a:noFill/>
          <a:ln w="9525">
            <a:noFill/>
            <a:miter lim="800000"/>
            <a:headEnd/>
            <a:tailEnd/>
          </a:ln>
        </p:spPr>
      </p:pic>
      <p:sp>
        <p:nvSpPr>
          <p:cNvPr id="5" name="pole tekstowe 4"/>
          <p:cNvSpPr txBox="1"/>
          <p:nvPr/>
        </p:nvSpPr>
        <p:spPr>
          <a:xfrm>
            <a:off x="428596" y="2857496"/>
            <a:ext cx="4214842" cy="3785652"/>
          </a:xfrm>
          <a:prstGeom prst="rect">
            <a:avLst/>
          </a:prstGeom>
          <a:noFill/>
        </p:spPr>
        <p:txBody>
          <a:bodyPr wrap="square" rtlCol="0">
            <a:spAutoFit/>
          </a:bodyPr>
          <a:lstStyle/>
          <a:p>
            <a:pPr>
              <a:buFont typeface="Wingdings" pitchFamily="2" charset="2"/>
              <a:buChar char="v"/>
            </a:pPr>
            <a:r>
              <a:rPr lang="pl-PL" sz="1200" dirty="0" smtClean="0"/>
              <a:t>  Same zasady bezpieczeństwa to nie wszystko. Jeśli planujemy dalsze podróże np. za granicę, warto pomyśleć nad dodatkowym ubezpieczeniem. Wybierając ubezpieczenie, zwróć uwagę na wartość wykupowanej polisy oraz na zakres, czyli jakie zdarzenia pokryje ubezpieczenie.</a:t>
            </a:r>
          </a:p>
          <a:p>
            <a:pPr>
              <a:buFont typeface="Wingdings" pitchFamily="2" charset="2"/>
              <a:buChar char="v"/>
            </a:pPr>
            <a:r>
              <a:rPr lang="pl-PL" sz="1200" dirty="0" smtClean="0"/>
              <a:t>  Wyjeżdżając, zawsze pozostaw najbliższym informację, gdzie i z kim będziesz spędzać czas. Zostaw wszystkie możliwe numery telefonów-swoje i przyjaciół. Umów się na określone hasło, które wypowiedziane przez Ciebie będzie oznaczało, że czujesz się zagrożony i potrzebujesz natychmiastowej pomocy. To nie przesada - to podstawowe zasady bezpieczeństwa!</a:t>
            </a:r>
          </a:p>
          <a:p>
            <a:pPr>
              <a:buFont typeface="Wingdings" pitchFamily="2" charset="2"/>
              <a:buChar char="v"/>
            </a:pPr>
            <a:r>
              <a:rPr lang="pl-PL" sz="1200" dirty="0" smtClean="0"/>
              <a:t> Nie afiszuj się zbytnio posiadanymi dobrami - nigdy nie wiesz, kto może Cię obserwować. Podczas płacenia staraj się nie pokazywać zawartości portfela. Dobrym wyjściem jest np. noszenie przy sobie drobnych sum. Natomiast sposobem na natrętnych "wyłudzaczy" jest posiadanie w kieszeni drobnych "na odczepne". Korzystaj z takiego rozwiązania, gdy sytuacja staje się napięta. Dobrze jest się wtedy oddalić obserwując, czy napastnik nie podąża za Tobą</a:t>
            </a:r>
            <a:br>
              <a:rPr lang="pl-PL" sz="1200" dirty="0" smtClean="0"/>
            </a:br>
            <a:endParaRPr lang="pl-PL"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0000"/>
          </a:solidFill>
        </p:spPr>
        <p:txBody>
          <a:bodyPr/>
          <a:lstStyle/>
          <a:p>
            <a:r>
              <a:rPr lang="pl-PL" b="1" dirty="0" smtClean="0">
                <a:ln w="12700">
                  <a:solidFill>
                    <a:schemeClr val="accent5"/>
                  </a:solidFill>
                  <a:prstDash val="solid"/>
                </a:ln>
                <a:effectLst>
                  <a:outerShdw blurRad="41275" dist="20320" dir="1800000" algn="tl" rotWithShape="0">
                    <a:srgbClr val="000000">
                      <a:alpha val="40000"/>
                    </a:srgbClr>
                  </a:outerShdw>
                </a:effectLst>
                <a:latin typeface="Arabic Typesetting" pitchFamily="66" charset="-78"/>
                <a:cs typeface="Arabic Typesetting" pitchFamily="66" charset="-78"/>
              </a:rPr>
              <a:t>Z B I Ó R    Z A S A D </a:t>
            </a:r>
            <a:endParaRPr lang="pl-PL" dirty="0"/>
          </a:p>
        </p:txBody>
      </p:sp>
      <p:sp>
        <p:nvSpPr>
          <p:cNvPr id="3" name="Symbol zastępczy zawartości 2"/>
          <p:cNvSpPr>
            <a:spLocks noGrp="1"/>
          </p:cNvSpPr>
          <p:nvPr>
            <p:ph idx="1"/>
          </p:nvPr>
        </p:nvSpPr>
        <p:spPr/>
        <p:txBody>
          <a:bodyPr>
            <a:normAutofit/>
          </a:bodyPr>
          <a:lstStyle/>
          <a:p>
            <a:pPr>
              <a:buFont typeface="Wingdings" pitchFamily="2" charset="2"/>
              <a:buChar char="v"/>
            </a:pPr>
            <a:r>
              <a:rPr lang="pl-PL" sz="1200" dirty="0" smtClean="0"/>
              <a:t>Podróżując pociągiem zawsze zajmuj miejsca z dala od podejrzanych osób i - jeśli to możliwe - blisko konduktora, bądź służby ochrony kolei. Nie siadaj samotnie w przedziałach i trzymaj się blisko ludzi. Często to wystarczy, aby odstraszyć potencjalnego napastnika. Staraj się nie podróżować nocą. Pamiętaj - napastnik lub złodziej zawsze korzysta z okazji. Nigdy też nie podróżuj autostopem sam - zawsze w gronie przyjaciół. Nie wsiadaj do auta jeżeli kierowca od razu nie wzbudzi Twojego zaufania lub będziesz mieć jakiekolwiek wątpliwości. Wracając z imprezy nocą nigdy nie korzystaj z ofert podwiezienia przez obcych.</a:t>
            </a:r>
            <a:endParaRPr lang="pl-PL" sz="1200" dirty="0"/>
          </a:p>
        </p:txBody>
      </p:sp>
      <p:pic>
        <p:nvPicPr>
          <p:cNvPr id="4" name="Obraz 3" descr="Na Cyprze"/>
          <p:cNvPicPr/>
          <p:nvPr/>
        </p:nvPicPr>
        <p:blipFill>
          <a:blip r:embed="rId2" cstate="print"/>
          <a:srcRect/>
          <a:stretch>
            <a:fillRect/>
          </a:stretch>
        </p:blipFill>
        <p:spPr bwMode="auto">
          <a:xfrm>
            <a:off x="6215074" y="2571744"/>
            <a:ext cx="2508568" cy="1928826"/>
          </a:xfrm>
          <a:prstGeom prst="rect">
            <a:avLst/>
          </a:prstGeom>
          <a:noFill/>
          <a:ln w="9525">
            <a:noFill/>
            <a:miter lim="800000"/>
            <a:headEnd/>
            <a:tailEnd/>
          </a:ln>
        </p:spPr>
      </p:pic>
      <p:sp>
        <p:nvSpPr>
          <p:cNvPr id="7" name="pole tekstowe 6"/>
          <p:cNvSpPr txBox="1"/>
          <p:nvPr/>
        </p:nvSpPr>
        <p:spPr>
          <a:xfrm>
            <a:off x="428596" y="2786058"/>
            <a:ext cx="5715040" cy="2677656"/>
          </a:xfrm>
          <a:prstGeom prst="rect">
            <a:avLst/>
          </a:prstGeom>
          <a:noFill/>
        </p:spPr>
        <p:txBody>
          <a:bodyPr wrap="square" rtlCol="0">
            <a:spAutoFit/>
          </a:bodyPr>
          <a:lstStyle/>
          <a:p>
            <a:pPr>
              <a:buFont typeface="Wingdings" pitchFamily="2" charset="2"/>
              <a:buChar char="v"/>
            </a:pPr>
            <a:r>
              <a:rPr lang="pl-PL" sz="1200" b="1" dirty="0" smtClean="0"/>
              <a:t> </a:t>
            </a:r>
            <a:r>
              <a:rPr lang="pl-PL" sz="1200" dirty="0" smtClean="0"/>
              <a:t> Kiedy ktoś Cię zaczepia, nie wdawaj się w rozmowy - czasami lepiej udać, że się nie słyszy i iść dalej. Kiedy zaczepki się nasilą, odpowiadaj pewnie, krótko, bez wdawania się w dyskusję. Nie obrażaj napastnika. Kiedy ktoś Cię celowo potrąci, nie odwracaj się i idź dalej. Można również przeprosić-dla własnego dobra.</a:t>
            </a:r>
          </a:p>
          <a:p>
            <a:endParaRPr lang="pl-PL" sz="1200" dirty="0" smtClean="0"/>
          </a:p>
          <a:p>
            <a:pPr>
              <a:buFont typeface="Wingdings" pitchFamily="2" charset="2"/>
              <a:buChar char="v"/>
            </a:pPr>
            <a:r>
              <a:rPr lang="pl-PL" sz="1200" dirty="0" smtClean="0"/>
              <a:t>  Przebywając na plaży, pływalni czy w wakacyjnym tłumie, uważaj na swoją torbę, portfel, telefon. Nie noś portfela i dokumentów razem i nigdy nie wkładaj ich do tylnej kieszeni. Dokładnie zapinaj plecaki i torby. Torebkę trzymaj, obejmując ją całą od spodu, pamiętając przy tym, aby zawsze była zamknięta. Wartościowe rzeczy noś tylko w zamykanych kieszeniach. Jeśli bawisz się na imprezie, nigdy nie pozostawiaj swoich rzeczy bez opieki - kradzieże torebek, portfeli, telefonów komórkowych zdarzają się w klubach niezwykle często. Złodziej prowadzi wnikliwą obserwację wybierając swoje ofiary.</a:t>
            </a:r>
            <a:br>
              <a:rPr lang="pl-PL" sz="1200" dirty="0" smtClean="0"/>
            </a:br>
            <a:r>
              <a:rPr lang="pl-PL" sz="1200" dirty="0" smtClean="0"/>
              <a:t/>
            </a:r>
            <a:br>
              <a:rPr lang="pl-PL" sz="1200" dirty="0" smtClean="0"/>
            </a:br>
            <a:endParaRPr lang="pl-PL" sz="1200" dirty="0"/>
          </a:p>
        </p:txBody>
      </p:sp>
      <p:sp>
        <p:nvSpPr>
          <p:cNvPr id="8" name="pole tekstowe 7"/>
          <p:cNvSpPr txBox="1"/>
          <p:nvPr/>
        </p:nvSpPr>
        <p:spPr>
          <a:xfrm>
            <a:off x="428596" y="5072074"/>
            <a:ext cx="8429684" cy="1384995"/>
          </a:xfrm>
          <a:prstGeom prst="rect">
            <a:avLst/>
          </a:prstGeom>
          <a:noFill/>
        </p:spPr>
        <p:txBody>
          <a:bodyPr wrap="square" rtlCol="0">
            <a:spAutoFit/>
          </a:bodyPr>
          <a:lstStyle/>
          <a:p>
            <a:pPr>
              <a:buFont typeface="Wingdings" pitchFamily="2" charset="2"/>
              <a:buChar char="v"/>
            </a:pPr>
            <a:r>
              <a:rPr lang="pl-PL" sz="1200" dirty="0" smtClean="0"/>
              <a:t>  Zawsze i wszędzie pilnuj swoich napojów. Przypadki dosypywania i dolewania różnych specyfików są coraz większym problemem. Po takich substancjach tracisz samokontrolę a nazajutrz niczego nie pamiętasz. Nigdy nie przyjmuj napojów od nieznanych lub mało znanych Ci osób. Jeśli idziesz na parkiet, napoje zostaw pod opieką osoby zaufanej.</a:t>
            </a:r>
          </a:p>
          <a:p>
            <a:endParaRPr lang="pl-PL" sz="1200" dirty="0" smtClean="0"/>
          </a:p>
          <a:p>
            <a:pPr>
              <a:buFont typeface="Wingdings" pitchFamily="2" charset="2"/>
              <a:buChar char="v"/>
            </a:pPr>
            <a:r>
              <a:rPr lang="pl-PL" sz="1200" dirty="0" smtClean="0"/>
              <a:t>   Nigdy nie wybieraj się na dyskotekę sam - zawsze w gronie znajomych. Nie wychodź z dyskoteki samotnie - staraj się wracać do miejsca zamieszkania w towarzystwie przyjaciół.</a:t>
            </a:r>
          </a:p>
          <a:p>
            <a:endParaRPr lang="pl-PL"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1276</Words>
  <Application>Microsoft Office PowerPoint</Application>
  <PresentationFormat>Pokaz na ekranie (4:3)</PresentationFormat>
  <Paragraphs>111</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Motyw pakietu Office</vt:lpstr>
      <vt:lpstr>B E Z P I E C Z N E   WAKACJE</vt:lpstr>
      <vt:lpstr>    W A K A C J E !!!</vt:lpstr>
      <vt:lpstr>Wakacje czas na zabawę, relaks  i drobne szaleństwa. </vt:lpstr>
      <vt:lpstr> N A D   M O R Z E M </vt:lpstr>
      <vt:lpstr> W   G Ó R A C H </vt:lpstr>
      <vt:lpstr> S P A C E R   D O  L A S U   L U B  N A ŁĄKĘ </vt:lpstr>
      <vt:lpstr> W Y P R A W A    R O W E R O W A </vt:lpstr>
      <vt:lpstr>Z B I Ó R    Z A S A D </vt:lpstr>
      <vt:lpstr>Z B I Ó R    Z A S A D </vt:lpstr>
      <vt:lpstr>Z B I Ó R    Z A S A D </vt:lpstr>
      <vt:lpstr>DUŻO  SŁOŃCA  DLA  CIAŁA  I  DUSZY!!</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E Z P I E C Z N E   WAKACJE</dc:title>
  <dc:creator>joka kotka</dc:creator>
  <cp:lastModifiedBy>user</cp:lastModifiedBy>
  <cp:revision>36</cp:revision>
  <dcterms:created xsi:type="dcterms:W3CDTF">2020-06-17T21:25:30Z</dcterms:created>
  <dcterms:modified xsi:type="dcterms:W3CDTF">2020-06-23T11:03:35Z</dcterms:modified>
</cp:coreProperties>
</file>