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4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94660"/>
  </p:normalViewPr>
  <p:slideViewPr>
    <p:cSldViewPr>
      <p:cViewPr>
        <p:scale>
          <a:sx n="100" d="100"/>
          <a:sy n="100" d="100"/>
        </p:scale>
        <p:origin x="-420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C050-8234-44E9-88F4-3F681D113FB6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77C1-088C-40A1-B104-7336C10ED3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C050-8234-44E9-88F4-3F681D113FB6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77C1-088C-40A1-B104-7336C10ED3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C050-8234-44E9-88F4-3F681D113FB6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77C1-088C-40A1-B104-7336C10ED3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C050-8234-44E9-88F4-3F681D113FB6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77C1-088C-40A1-B104-7336C10ED3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C050-8234-44E9-88F4-3F681D113FB6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77C1-088C-40A1-B104-7336C10ED3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C050-8234-44E9-88F4-3F681D113FB6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77C1-088C-40A1-B104-7336C10ED3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C050-8234-44E9-88F4-3F681D113FB6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77C1-088C-40A1-B104-7336C10ED3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C050-8234-44E9-88F4-3F681D113FB6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77C1-088C-40A1-B104-7336C10ED3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C050-8234-44E9-88F4-3F681D113FB6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77C1-088C-40A1-B104-7336C10ED3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C050-8234-44E9-88F4-3F681D113FB6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77C1-088C-40A1-B104-7336C10ED3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CC050-8234-44E9-88F4-3F681D113FB6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77C1-088C-40A1-B104-7336C10ED3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C050-8234-44E9-88F4-3F681D113FB6}" type="datetimeFigureOut">
              <a:rPr lang="pl-PL" smtClean="0"/>
              <a:pPr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977C1-088C-40A1-B104-7336C10ED32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ziecisawazne.pl/zyczliwosc-to-swiadomy-wybor-badz-zyczliwy-i-naucz-zyczliwosci-swoje-dzieci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3714776"/>
          </a:xfrm>
          <a:solidFill>
            <a:srgbClr val="FFFF00"/>
          </a:solidFill>
        </p:spPr>
        <p:txBody>
          <a:bodyPr>
            <a:normAutofit/>
            <a:scene3d>
              <a:camera prst="obliqueTopRight"/>
              <a:lightRig rig="threePt" dir="t"/>
            </a:scene3d>
          </a:bodyPr>
          <a:lstStyle/>
          <a:p>
            <a:r>
              <a:rPr lang="pl-PL" sz="8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Ż Y C Z L I W O Ś Ć</a:t>
            </a:r>
            <a:endParaRPr lang="pl-PL" sz="80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2786050" y="5000636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                          </a:t>
            </a:r>
            <a:r>
              <a:rPr lang="pl-PL" dirty="0" smtClean="0">
                <a:solidFill>
                  <a:srgbClr val="002060"/>
                </a:solidFill>
              </a:rPr>
              <a:t>Opracowała: mgr Maria Królikowska </a:t>
            </a:r>
            <a:endParaRPr lang="pl-P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Co to oznacza w praktyce?</a:t>
            </a:r>
            <a:br>
              <a:rPr lang="pl-PL" b="1" dirty="0" smtClean="0">
                <a:solidFill>
                  <a:srgbClr val="FFFF00"/>
                </a:solidFill>
              </a:rPr>
            </a:b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pl-PL" sz="1600" dirty="0" smtClean="0">
                <a:solidFill>
                  <a:srgbClr val="002060"/>
                </a:solidFill>
              </a:rPr>
              <a:t>        Jesteśmy bardziej skłonni do samokrytyki, surowo oceniamy się za wszelkie potknięcia, mamy do siebie sporo pretensji o wybory, które okazały się nie do końca trafne. Obwiniamy się za brak działań i opieszałość albo przeciwnie – za nieprzemyślane i pochopnie podjęte decyzje. Co wieczór obiecujemy sobie lepsze wykorzystanie czasu w kolejnym dniu, realizację powziętych planów, życie życiem innym niż dotychczasowym. Nie jesteśmy wystarczająco dobrzy i mamy jeszcze być dla siebie życzliwi? Wierzymy, że tylko wytykanie sobie błędów zmotywuje nas do zmiany i ten sam model stosujemy wobec naszych dzieci.</a:t>
            </a:r>
          </a:p>
          <a:p>
            <a:pPr algn="ctr">
              <a:buNone/>
            </a:pPr>
            <a:endParaRPr lang="pl-PL" sz="1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5" name="Obraz 4" descr="Uważność i życzliwość dla siebie w praktyce – Wasze historie! - Uważność  dla ma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86190"/>
            <a:ext cx="3717494" cy="248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3122599" cy="20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4900" b="1" dirty="0" smtClean="0">
                <a:solidFill>
                  <a:srgbClr val="FFFF00"/>
                </a:solidFill>
              </a:rPr>
              <a:t>Jakie są skutki?</a:t>
            </a:r>
            <a:r>
              <a:rPr lang="pl-PL" sz="4900" b="1" dirty="0" smtClean="0"/>
              <a:t/>
            </a:r>
            <a:br>
              <a:rPr lang="pl-PL" sz="4900" b="1" dirty="0" smtClean="0"/>
            </a:br>
            <a:endParaRPr lang="pl-PL" sz="49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1500" dirty="0" smtClean="0">
                <a:solidFill>
                  <a:srgbClr val="002060"/>
                </a:solidFill>
              </a:rPr>
              <a:t>coraz mniejsza energia do podejmowania wysiłku,</a:t>
            </a:r>
          </a:p>
          <a:p>
            <a:pPr lvl="0"/>
            <a:r>
              <a:rPr lang="pl-PL" sz="1500" dirty="0" smtClean="0">
                <a:solidFill>
                  <a:srgbClr val="002060"/>
                </a:solidFill>
              </a:rPr>
              <a:t>niska samoocena,</a:t>
            </a:r>
          </a:p>
          <a:p>
            <a:pPr lvl="0"/>
            <a:r>
              <a:rPr lang="pl-PL" sz="1500" dirty="0" smtClean="0">
                <a:solidFill>
                  <a:srgbClr val="002060"/>
                </a:solidFill>
              </a:rPr>
              <a:t>brak wiary w możliwość zmiany,</a:t>
            </a:r>
          </a:p>
          <a:p>
            <a:pPr lvl="0"/>
            <a:r>
              <a:rPr lang="pl-PL" sz="1500" dirty="0" smtClean="0">
                <a:solidFill>
                  <a:srgbClr val="002060"/>
                </a:solidFill>
              </a:rPr>
              <a:t>wypieranie i ukrywanie trudnych emocji </a:t>
            </a:r>
            <a:r>
              <a:rPr lang="pl-PL" sz="1500" b="1" dirty="0" smtClean="0">
                <a:solidFill>
                  <a:srgbClr val="002060"/>
                </a:solidFill>
              </a:rPr>
              <a:t>(złość, rozczarowanie, smutek), </a:t>
            </a:r>
          </a:p>
          <a:p>
            <a:pPr lvl="0">
              <a:buNone/>
            </a:pPr>
            <a:r>
              <a:rPr lang="pl-PL" sz="1500" b="1" dirty="0" smtClean="0">
                <a:solidFill>
                  <a:srgbClr val="002060"/>
                </a:solidFill>
              </a:rPr>
              <a:t>nieakceptowanych społecznie),</a:t>
            </a:r>
          </a:p>
          <a:p>
            <a:pPr lvl="0"/>
            <a:r>
              <a:rPr lang="pl-PL" sz="1500" dirty="0" smtClean="0">
                <a:solidFill>
                  <a:srgbClr val="002060"/>
                </a:solidFill>
              </a:rPr>
              <a:t>pesymizm,    </a:t>
            </a:r>
          </a:p>
          <a:p>
            <a:pPr lvl="0"/>
            <a:r>
              <a:rPr lang="pl-PL" sz="1500" dirty="0" smtClean="0">
                <a:solidFill>
                  <a:srgbClr val="002060"/>
                </a:solidFill>
              </a:rPr>
              <a:t>obniżony nastrój,</a:t>
            </a:r>
          </a:p>
          <a:p>
            <a:pPr lvl="0"/>
            <a:r>
              <a:rPr lang="pl-PL" sz="1500" dirty="0" smtClean="0">
                <a:solidFill>
                  <a:srgbClr val="002060"/>
                </a:solidFill>
              </a:rPr>
              <a:t>niepokój.</a:t>
            </a:r>
          </a:p>
          <a:p>
            <a:pPr algn="ctr">
              <a:buNone/>
            </a:pPr>
            <a:r>
              <a:rPr lang="pl-PL" sz="1600" dirty="0" smtClean="0">
                <a:solidFill>
                  <a:srgbClr val="002060"/>
                </a:solidFill>
              </a:rPr>
              <a:t> </a:t>
            </a:r>
            <a:r>
              <a:rPr lang="pl-PL" sz="1400" dirty="0" smtClean="0">
                <a:solidFill>
                  <a:srgbClr val="002060"/>
                </a:solidFill>
              </a:rPr>
              <a:t>Permanentne niezadowolenie rodzi frustrację i zgorzknienie. Takie nastawienie nie uwalnia pokładów życzliwości wobec świata i ludzi.</a:t>
            </a:r>
          </a:p>
          <a:p>
            <a:pPr algn="ctr"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Co więcej – nasze dzieci powielają ten wzorzec i same także nie potrafią siebie traktować z delikatnością. One również bywają mniej życzliwe wobec innych, bo przecież to nie nasze słowa, ale czyny są najlepszym nauczycielem, zgodnie ze słowami Konfucjusza:</a:t>
            </a:r>
          </a:p>
          <a:p>
            <a:pPr algn="ctr">
              <a:buNone/>
            </a:pPr>
            <a:r>
              <a:rPr lang="pl-PL" sz="1400" i="1" dirty="0" smtClean="0">
                <a:solidFill>
                  <a:srgbClr val="002060"/>
                </a:solidFill>
              </a:rPr>
              <a:t>„Powiedz mi, a zapomnę, pokaż mi, a zapamiętam, pozwól mi zrobić, a zrozumiem”.</a:t>
            </a:r>
            <a:endParaRPr lang="pl-PL" sz="1400" dirty="0" smtClean="0">
              <a:solidFill>
                <a:srgbClr val="002060"/>
              </a:solidFill>
            </a:endParaRPr>
          </a:p>
          <a:p>
            <a:pPr lvl="0" algn="ctr"/>
            <a:endParaRPr lang="pl-PL" sz="15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Jakie są skutki?</a:t>
            </a:r>
            <a:endParaRPr kumimoji="0" lang="pl-PL" sz="11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Jak być dla siebie życzliwym? - Uniwersytet SWP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43182"/>
            <a:ext cx="3875792" cy="254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900" b="1" dirty="0" smtClean="0">
                <a:solidFill>
                  <a:srgbClr val="FFFF00"/>
                </a:solidFill>
              </a:rPr>
              <a:t>Życzliwość w drodze do szczęścia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l-PL" sz="1400" b="1" dirty="0" smtClean="0">
                <a:solidFill>
                  <a:srgbClr val="002060"/>
                </a:solidFill>
              </a:rPr>
              <a:t>Jak potwierdzają badania, działanie na rzecz dobrostanu innych ludzi, dostrzeganie przejawów życzliwości w ich zachowaniu ma pozytywny wpływ na poziom naszego zdrowia psychicznego.</a:t>
            </a:r>
            <a:r>
              <a:rPr lang="pl-PL" sz="1400" dirty="0" smtClean="0">
                <a:solidFill>
                  <a:srgbClr val="002060"/>
                </a:solidFill>
              </a:rPr>
              <a:t> Dzięki życzliwości zmniejszają się objawy depresyjne, wzrasta subiektywne odczuwanie szczęścia i satysfakcji z życia. Ma ona wpływa na kształtowanie się pozytywnych relacji z samym sobą i z innymi. To niezwykle ważne, by wspierać taką postawę u dzieci. Być może sami w ten sposób będziemy uczyli się okazywania codziennej życzliwości.</a:t>
            </a:r>
          </a:p>
          <a:p>
            <a:pPr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Życzliwość działa jak kojący balsam:</a:t>
            </a:r>
            <a:endParaRPr lang="pl-PL" sz="1400" b="1" dirty="0" smtClean="0">
              <a:solidFill>
                <a:srgbClr val="002060"/>
              </a:solidFill>
            </a:endParaRPr>
          </a:p>
          <a:p>
            <a:r>
              <a:rPr lang="pl-PL" sz="1400" dirty="0" smtClean="0">
                <a:solidFill>
                  <a:srgbClr val="002060"/>
                </a:solidFill>
              </a:rPr>
              <a:t>łagodzi reakcje,</a:t>
            </a:r>
          </a:p>
          <a:p>
            <a:r>
              <a:rPr lang="pl-PL" sz="1400" dirty="0" smtClean="0">
                <a:solidFill>
                  <a:srgbClr val="002060"/>
                </a:solidFill>
              </a:rPr>
              <a:t>wycisza emocje,     </a:t>
            </a:r>
          </a:p>
          <a:p>
            <a:r>
              <a:rPr lang="pl-PL" sz="1400" dirty="0" smtClean="0">
                <a:solidFill>
                  <a:srgbClr val="002060"/>
                </a:solidFill>
              </a:rPr>
              <a:t>koi smutek,</a:t>
            </a:r>
          </a:p>
          <a:p>
            <a:r>
              <a:rPr lang="pl-PL" sz="1400" dirty="0" smtClean="0">
                <a:solidFill>
                  <a:srgbClr val="002060"/>
                </a:solidFill>
              </a:rPr>
              <a:t>przyjmuje złość,</a:t>
            </a:r>
          </a:p>
          <a:p>
            <a:r>
              <a:rPr lang="pl-PL" sz="1400" dirty="0" smtClean="0">
                <a:solidFill>
                  <a:srgbClr val="002060"/>
                </a:solidFill>
              </a:rPr>
              <a:t>daje wytchnienie od słów pełnych krytyki,</a:t>
            </a:r>
          </a:p>
          <a:p>
            <a:r>
              <a:rPr lang="pl-PL" sz="1400" dirty="0" smtClean="0">
                <a:solidFill>
                  <a:srgbClr val="002060"/>
                </a:solidFill>
              </a:rPr>
              <a:t>czyni łagodniejszym…</a:t>
            </a:r>
          </a:p>
          <a:p>
            <a:pPr>
              <a:buNone/>
            </a:pPr>
            <a:r>
              <a:rPr lang="pl-PL" sz="1400" b="1" dirty="0" smtClean="0">
                <a:solidFill>
                  <a:srgbClr val="002060"/>
                </a:solidFill>
              </a:rPr>
              <a:t>W świecie ludzi życzliwych żyje się znacznie lepiej. </a:t>
            </a:r>
          </a:p>
          <a:p>
            <a:pPr algn="ctr">
              <a:buNone/>
            </a:pPr>
            <a:endParaRPr lang="pl-PL" sz="1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1400" b="1" dirty="0" smtClean="0">
                <a:solidFill>
                  <a:srgbClr val="002060"/>
                </a:solidFill>
              </a:rPr>
              <a:t>Osoby uważne na swoje uczucia i potrzeby, serdeczne, uśmiechnięte i wdzięczne budują autentyczne i bliskie relacje. Praktykując życzliwość, modelują postawę swoich dzieci i przyczyniają się do budowania przez nie lepszego świata.</a:t>
            </a:r>
          </a:p>
          <a:p>
            <a:pPr algn="ctr">
              <a:buNone/>
            </a:pPr>
            <a:r>
              <a:rPr lang="pl-PL" sz="1400" b="1" i="1" dirty="0" smtClean="0">
                <a:solidFill>
                  <a:srgbClr val="002060"/>
                </a:solidFill>
              </a:rPr>
              <a:t>„Wrażliwe słowo, czuły dotyk wystarczą”</a:t>
            </a:r>
            <a:r>
              <a:rPr lang="pl-PL" sz="1400" b="1" dirty="0" smtClean="0">
                <a:solidFill>
                  <a:srgbClr val="002060"/>
                </a:solidFill>
              </a:rPr>
              <a:t>, czasem wystarczy nawet spojrzenie, uśmiech czy nieoceniające milczenie.</a:t>
            </a:r>
          </a:p>
          <a:p>
            <a:pPr algn="ctr">
              <a:buNone/>
            </a:pPr>
            <a:r>
              <a:rPr lang="pl-PL" sz="1400" dirty="0" smtClean="0"/>
              <a:t> 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611784" cy="299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Dobro tkwi w szczegółach – psychologiczna siła życzliwości - Uniwersytet  SW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143248"/>
            <a:ext cx="4279431" cy="281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714348" y="3357562"/>
            <a:ext cx="28575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Netografia</a:t>
            </a:r>
            <a:r>
              <a:rPr lang="pl-PL" sz="1400" dirty="0" smtClean="0"/>
              <a:t>:</a:t>
            </a:r>
          </a:p>
          <a:p>
            <a:endParaRPr lang="pl-PL" sz="1400" dirty="0" smtClean="0"/>
          </a:p>
          <a:p>
            <a:r>
              <a:rPr lang="pl-PL" sz="1400" dirty="0" smtClean="0"/>
              <a:t>https://dziecisawazne.pl/</a:t>
            </a:r>
          </a:p>
          <a:p>
            <a:r>
              <a:rPr lang="pl-PL" sz="1400" dirty="0" smtClean="0"/>
              <a:t>https://www.zinfo.pl/artykuly/25118</a:t>
            </a:r>
          </a:p>
          <a:p>
            <a:r>
              <a:rPr lang="pl-PL" sz="1400" dirty="0" smtClean="0"/>
              <a:t>http://goodmanners.pl/artykul-210/jak-byc-zyczliwym</a:t>
            </a:r>
          </a:p>
          <a:p>
            <a:r>
              <a:rPr lang="pl-PL" sz="1400" dirty="0" smtClean="0"/>
              <a:t>https://psychoterapia.plus/badz-zyczliwy-dla-siebie-i-innych/</a:t>
            </a:r>
          </a:p>
          <a:p>
            <a:r>
              <a:rPr lang="pl-PL" sz="1400" dirty="0" smtClean="0"/>
              <a:t>https://stylzycia.polki.pl/psychologia,zyczliwosc-dlaczego-warto-byc-zyczliwym</a:t>
            </a:r>
          </a:p>
          <a:p>
            <a:endParaRPr lang="pl-PL" sz="1200" dirty="0" smtClean="0"/>
          </a:p>
          <a:p>
            <a:endParaRPr lang="pl-PL" sz="1200" dirty="0" smtClean="0"/>
          </a:p>
          <a:p>
            <a:r>
              <a:rPr lang="pl-PL" sz="1200" b="1" dirty="0" smtClean="0"/>
              <a:t> </a:t>
            </a:r>
            <a:endParaRPr lang="pl-PL" sz="1200" dirty="0" smtClean="0"/>
          </a:p>
          <a:p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Nadmierna życzliwość: kolejna droga do samosabotażu - Piękno umysł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1890762" cy="125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54098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ŻYCZLIWOŚĆ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                       - </a:t>
            </a:r>
            <a:r>
              <a:rPr lang="pl-PL" sz="1400" dirty="0" smtClean="0">
                <a:solidFill>
                  <a:srgbClr val="002060"/>
                </a:solidFill>
              </a:rPr>
              <a:t>to </a:t>
            </a:r>
            <a:r>
              <a:rPr lang="pl-PL" sz="1400" dirty="0">
                <a:solidFill>
                  <a:srgbClr val="002060"/>
                </a:solidFill>
              </a:rPr>
              <a:t>ciepłe słowo, uśmiech, przytrzymanie komuś drzwi. </a:t>
            </a:r>
            <a:endParaRPr lang="pl-PL" sz="1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                                                        To </a:t>
            </a:r>
            <a:r>
              <a:rPr lang="pl-PL" sz="1400" dirty="0">
                <a:solidFill>
                  <a:srgbClr val="002060"/>
                </a:solidFill>
              </a:rPr>
              <a:t>podzielenie </a:t>
            </a:r>
            <a:r>
              <a:rPr lang="pl-PL" sz="1400" dirty="0" smtClean="0">
                <a:solidFill>
                  <a:srgbClr val="002060"/>
                </a:solidFill>
              </a:rPr>
              <a:t>się kanapką z kimś, kto jest głodny i pomoc w potrzebie.</a:t>
            </a:r>
          </a:p>
          <a:p>
            <a:pPr algn="ctr"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/>
            </a:r>
            <a:br>
              <a:rPr lang="pl-PL" sz="1400" dirty="0" smtClean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Warto pamiętać, że to właśnie proste, miłe gesty są najważniejsze.</a:t>
            </a:r>
          </a:p>
          <a:p>
            <a:pPr algn="ctr"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Powinniśmy </a:t>
            </a:r>
            <a:r>
              <a:rPr lang="pl-PL" sz="1400" dirty="0">
                <a:solidFill>
                  <a:srgbClr val="002060"/>
                </a:solidFill>
              </a:rPr>
              <a:t>być życzliwi dla znajomych, ale też na drodze czy w komunikacji miejskiej - otwartość i empatia sprawiają, że wzajemnie jesteśmy w stanie poprawić sobie nastrój drobnymi gestami uprzejmości</a:t>
            </a:r>
            <a:r>
              <a:rPr lang="pl-PL" sz="1400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endParaRPr lang="pl-PL" sz="1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1400" dirty="0">
                <a:solidFill>
                  <a:srgbClr val="002060"/>
                </a:solidFill>
              </a:rPr>
              <a:t>W ciągu całego życia spotykamy rozmaitych ludzi. Niektórzy z nich zachęcają nas, by iść naprzód, okazując nam życzliwość i oferując pomoc. Inni, wręcz przeciwnie, utrudniają</a:t>
            </a:r>
            <a:r>
              <a:rPr lang="pl-PL" sz="1400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 </a:t>
            </a:r>
            <a:r>
              <a:rPr lang="pl-PL" sz="1400" dirty="0">
                <a:solidFill>
                  <a:srgbClr val="002060"/>
                </a:solidFill>
              </a:rPr>
              <a:t>Każdy z nas wybiera, z kim trzyma się blisko, a kogo odpycha, aby uniknąć niepowodzeń.</a:t>
            </a:r>
          </a:p>
          <a:p>
            <a:pPr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lska życzliwość nie zna granic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2043109" cy="260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Dlaczego warto być życzliwym?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	                 </a:t>
            </a:r>
          </a:p>
          <a:p>
            <a:pPr>
              <a:buNone/>
            </a:pPr>
            <a:endParaRPr lang="pl-PL" sz="1400" dirty="0"/>
          </a:p>
          <a:p>
            <a:pPr algn="ctr">
              <a:buNone/>
            </a:pPr>
            <a:r>
              <a:rPr lang="pl-PL" sz="1400" dirty="0" smtClean="0"/>
              <a:t>				</a:t>
            </a:r>
            <a:r>
              <a:rPr lang="pl-PL" sz="1400" dirty="0" smtClean="0">
                <a:solidFill>
                  <a:srgbClr val="002060"/>
                </a:solidFill>
              </a:rPr>
              <a:t>Życzliwość </a:t>
            </a:r>
            <a:r>
              <a:rPr lang="pl-PL" sz="1400" dirty="0">
                <a:solidFill>
                  <a:srgbClr val="002060"/>
                </a:solidFill>
              </a:rPr>
              <a:t>to życie w prawdzie i szczerości oraz szczęściu w stosunku do </a:t>
            </a:r>
            <a:r>
              <a:rPr lang="pl-PL" sz="1400" dirty="0" smtClean="0">
                <a:solidFill>
                  <a:srgbClr val="002060"/>
                </a:solidFill>
              </a:rPr>
              <a:t>                       </a:t>
            </a:r>
          </a:p>
          <a:p>
            <a:pPr algn="ctr">
              <a:buNone/>
            </a:pPr>
            <a:r>
              <a:rPr lang="pl-PL" sz="1400" dirty="0">
                <a:solidFill>
                  <a:srgbClr val="002060"/>
                </a:solidFill>
              </a:rPr>
              <a:t> </a:t>
            </a:r>
            <a:r>
              <a:rPr lang="pl-PL" sz="1400" dirty="0" smtClean="0">
                <a:solidFill>
                  <a:srgbClr val="002060"/>
                </a:solidFill>
              </a:rPr>
              <a:t>                                                   siebie </a:t>
            </a:r>
            <a:r>
              <a:rPr lang="pl-PL" sz="1400" dirty="0">
                <a:solidFill>
                  <a:srgbClr val="002060"/>
                </a:solidFill>
              </a:rPr>
              <a:t>i innych ludzi. W tym wszystkim na pewno pomaga życzliwość. Wystarczy </a:t>
            </a:r>
            <a:r>
              <a:rPr lang="pl-PL" sz="14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pl-PL" sz="1400" dirty="0">
                <a:solidFill>
                  <a:srgbClr val="002060"/>
                </a:solidFill>
              </a:rPr>
              <a:t> </a:t>
            </a:r>
            <a:r>
              <a:rPr lang="pl-PL" sz="1400" dirty="0" smtClean="0">
                <a:solidFill>
                  <a:srgbClr val="002060"/>
                </a:solidFill>
              </a:rPr>
              <a:t>                                                  jeden </a:t>
            </a:r>
            <a:r>
              <a:rPr lang="pl-PL" sz="1400" dirty="0">
                <a:solidFill>
                  <a:srgbClr val="002060"/>
                </a:solidFill>
              </a:rPr>
              <a:t>uśmiech, dobre słowo a czasami ustąpienie miejsca w autobusie. Wtedy </a:t>
            </a:r>
            <a:r>
              <a:rPr lang="pl-PL" sz="14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pl-PL" sz="1400" dirty="0">
                <a:solidFill>
                  <a:srgbClr val="002060"/>
                </a:solidFill>
              </a:rPr>
              <a:t> </a:t>
            </a:r>
            <a:r>
              <a:rPr lang="pl-PL" sz="1400" dirty="0" smtClean="0">
                <a:solidFill>
                  <a:srgbClr val="002060"/>
                </a:solidFill>
              </a:rPr>
              <a:t>                                                  robimy </a:t>
            </a:r>
            <a:r>
              <a:rPr lang="pl-PL" sz="1400" dirty="0">
                <a:solidFill>
                  <a:srgbClr val="002060"/>
                </a:solidFill>
              </a:rPr>
              <a:t>dobry uczynek, ale także ludzie nie patrzą na nas jak na kogoś, komu nie </a:t>
            </a:r>
            <a:endParaRPr lang="pl-PL" sz="1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1400" dirty="0">
                <a:solidFill>
                  <a:srgbClr val="002060"/>
                </a:solidFill>
              </a:rPr>
              <a:t> </a:t>
            </a:r>
            <a:r>
              <a:rPr lang="pl-PL" sz="1400" dirty="0" smtClean="0">
                <a:solidFill>
                  <a:srgbClr val="002060"/>
                </a:solidFill>
              </a:rPr>
              <a:t>                                                   można </a:t>
            </a:r>
            <a:r>
              <a:rPr lang="pl-PL" sz="1400" dirty="0">
                <a:solidFill>
                  <a:srgbClr val="002060"/>
                </a:solidFill>
              </a:rPr>
              <a:t>zaufać - </a:t>
            </a:r>
            <a:r>
              <a:rPr lang="pl-PL" sz="1400" b="1" dirty="0">
                <a:solidFill>
                  <a:srgbClr val="002060"/>
                </a:solidFill>
              </a:rPr>
              <a:t>będąc życzliwym zdobywamy zaufanie a przy okazji przyjaciół, </a:t>
            </a:r>
            <a:endParaRPr lang="pl-PL" sz="1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1400" b="1" dirty="0">
                <a:solidFill>
                  <a:srgbClr val="002060"/>
                </a:solidFill>
              </a:rPr>
              <a:t> </a:t>
            </a:r>
            <a:r>
              <a:rPr lang="pl-PL" sz="1400" b="1" dirty="0" smtClean="0">
                <a:solidFill>
                  <a:srgbClr val="002060"/>
                </a:solidFill>
              </a:rPr>
              <a:t>                                                  nowe </a:t>
            </a:r>
            <a:r>
              <a:rPr lang="pl-PL" sz="1400" b="1" dirty="0">
                <a:solidFill>
                  <a:srgbClr val="002060"/>
                </a:solidFill>
              </a:rPr>
              <a:t>znajomości. </a:t>
            </a:r>
            <a:endParaRPr lang="pl-PL" sz="1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Nie </a:t>
            </a:r>
            <a:r>
              <a:rPr lang="pl-PL" sz="1400" dirty="0">
                <a:solidFill>
                  <a:srgbClr val="002060"/>
                </a:solidFill>
              </a:rPr>
              <a:t>ma się, czego bać, aby być życzliwym, przecież każdy lubi, jak </a:t>
            </a:r>
            <a:endParaRPr lang="pl-PL" sz="1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1400" dirty="0">
                <a:solidFill>
                  <a:srgbClr val="002060"/>
                </a:solidFill>
              </a:rPr>
              <a:t> </a:t>
            </a:r>
            <a:r>
              <a:rPr lang="pl-PL" sz="1400" dirty="0" smtClean="0">
                <a:solidFill>
                  <a:srgbClr val="002060"/>
                </a:solidFill>
              </a:rPr>
              <a:t>                                                 ludzie </a:t>
            </a:r>
            <a:r>
              <a:rPr lang="pl-PL" sz="1400" dirty="0">
                <a:solidFill>
                  <a:srgbClr val="002060"/>
                </a:solidFill>
              </a:rPr>
              <a:t>dokoła są szczęśliwi i życzliwi.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מעבירים את סוף השבוע בנימה חיובית: סט שירים בהשראת יום האהבה | מעריב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876"/>
            <a:ext cx="4103905" cy="311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Jak otoczyć się życzliwymi ludźmi?</a:t>
            </a:r>
            <a:br>
              <a:rPr lang="pl-PL" b="1" dirty="0">
                <a:solidFill>
                  <a:srgbClr val="FFFF00"/>
                </a:solidFill>
              </a:rPr>
            </a:b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		</a:t>
            </a:r>
            <a:r>
              <a:rPr lang="pl-PL" sz="1400" b="1" dirty="0" smtClean="0">
                <a:solidFill>
                  <a:srgbClr val="002060"/>
                </a:solidFill>
              </a:rPr>
              <a:t>Traktuj </a:t>
            </a:r>
            <a:r>
              <a:rPr lang="pl-PL" sz="1400" b="1" dirty="0">
                <a:solidFill>
                  <a:srgbClr val="002060"/>
                </a:solidFill>
              </a:rPr>
              <a:t>innych tak, jak sam chciałbyś być traktowany. </a:t>
            </a:r>
            <a:endParaRPr lang="pl-PL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To </a:t>
            </a:r>
            <a:r>
              <a:rPr lang="pl-PL" sz="1400" dirty="0">
                <a:solidFill>
                  <a:srgbClr val="002060"/>
                </a:solidFill>
              </a:rPr>
              <a:t>się opłaca! Jeżeli jesteś życzliwy i pomocny dla innych, nie tylko oni czują się lepiej. Ty również. Czy nie o to chodzi?!</a:t>
            </a:r>
            <a:r>
              <a:rPr lang="pl-PL" sz="1400" b="1" dirty="0">
                <a:solidFill>
                  <a:srgbClr val="002060"/>
                </a:solidFill>
              </a:rPr>
              <a:t> </a:t>
            </a:r>
            <a:endParaRPr lang="pl-PL" sz="1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1400" dirty="0">
                <a:solidFill>
                  <a:srgbClr val="002060"/>
                </a:solidFill>
              </a:rPr>
              <a:t> W potocznym rozumieniu życzliwość kojarzyć się może ze szczerym uśmiechem, ciepłym </a:t>
            </a:r>
            <a:r>
              <a:rPr lang="pl-PL" sz="1400" dirty="0" smtClean="0">
                <a:solidFill>
                  <a:srgbClr val="002060"/>
                </a:solidFill>
              </a:rPr>
              <a:t>spojrzeniem, kilkoma </a:t>
            </a:r>
            <a:r>
              <a:rPr lang="pl-PL" sz="1400" dirty="0">
                <a:solidFill>
                  <a:srgbClr val="002060"/>
                </a:solidFill>
              </a:rPr>
              <a:t>miłymi słowami, czyli po prostu z niewymuszoną grzecznością i uprzejmością. To prawda – tak inni mogą postrzegać efekt płynącej z serca życzliwość. Ale czyż nie tak samo mogą wyglądać również pozory życzliwości, maskujące interesowność i ego?</a:t>
            </a:r>
            <a:br>
              <a:rPr lang="pl-PL" sz="1400" dirty="0">
                <a:solidFill>
                  <a:srgbClr val="002060"/>
                </a:solidFill>
              </a:rPr>
            </a:br>
            <a:r>
              <a:rPr lang="pl-PL" sz="1400" dirty="0">
                <a:solidFill>
                  <a:srgbClr val="002060"/>
                </a:solidFill>
              </a:rPr>
              <a:t/>
            </a:r>
            <a:br>
              <a:rPr lang="pl-PL" sz="1400" dirty="0">
                <a:solidFill>
                  <a:srgbClr val="002060"/>
                </a:solidFill>
              </a:rPr>
            </a:br>
            <a:r>
              <a:rPr lang="pl-PL" sz="1400" dirty="0" smtClean="0">
                <a:solidFill>
                  <a:srgbClr val="002060"/>
                </a:solidFill>
              </a:rPr>
              <a:t>	Dla </a:t>
            </a:r>
            <a:r>
              <a:rPr lang="pl-PL" sz="1400" dirty="0">
                <a:solidFill>
                  <a:srgbClr val="002060"/>
                </a:solidFill>
              </a:rPr>
              <a:t>mnie życzliwość nabrała dużo głębszego znaczenia. </a:t>
            </a:r>
            <a:endParaRPr lang="pl-PL" sz="1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1400" b="1" dirty="0" smtClean="0">
                <a:solidFill>
                  <a:srgbClr val="002060"/>
                </a:solidFill>
              </a:rPr>
              <a:t>Życzliwością </a:t>
            </a:r>
            <a:r>
              <a:rPr lang="pl-PL" sz="1400" b="1" dirty="0">
                <a:solidFill>
                  <a:srgbClr val="002060"/>
                </a:solidFill>
              </a:rPr>
              <a:t>jest przede wszystkim życie w prawdzie i szczerości przed sobą i innymi.</a:t>
            </a:r>
            <a:r>
              <a:rPr lang="pl-PL" sz="1400" dirty="0">
                <a:solidFill>
                  <a:srgbClr val="002060"/>
                </a:solidFill>
              </a:rPr>
              <a:t> </a:t>
            </a:r>
            <a:endParaRPr lang="pl-PL" sz="1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Życzliwością </a:t>
            </a:r>
            <a:r>
              <a:rPr lang="pl-PL" sz="1400" dirty="0">
                <a:solidFill>
                  <a:srgbClr val="002060"/>
                </a:solidFill>
              </a:rPr>
              <a:t>jest dążenie do pełni szczęścia i osiągnięcia wymarzonych "życzliwych" celów i pragnień. </a:t>
            </a:r>
            <a:endParaRPr lang="pl-PL" sz="1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1400" dirty="0">
                <a:solidFill>
                  <a:srgbClr val="002060"/>
                </a:solidFill>
              </a:rPr>
              <a:t> </a:t>
            </a:r>
            <a:r>
              <a:rPr lang="pl-PL" sz="1400" dirty="0" smtClean="0">
                <a:solidFill>
                  <a:srgbClr val="002060"/>
                </a:solidFill>
              </a:rPr>
              <a:t>                                                                                          </a:t>
            </a:r>
          </a:p>
          <a:p>
            <a:pPr algn="ctr"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                                                                                     Życzliwość </a:t>
            </a:r>
            <a:r>
              <a:rPr lang="pl-PL" sz="1400" dirty="0">
                <a:solidFill>
                  <a:srgbClr val="002060"/>
                </a:solidFill>
              </a:rPr>
              <a:t>jest synonimem jedynie bezwarunkowej miłości.</a:t>
            </a:r>
          </a:p>
          <a:p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awdziwe histori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286124"/>
            <a:ext cx="2894274" cy="217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4900" b="1" dirty="0" smtClean="0">
                <a:solidFill>
                  <a:srgbClr val="FFFF00"/>
                </a:solidFill>
              </a:rPr>
              <a:t>Czym </a:t>
            </a:r>
            <a:r>
              <a:rPr lang="pl-PL" sz="4900" b="1" dirty="0">
                <a:solidFill>
                  <a:srgbClr val="FFFF00"/>
                </a:solidFill>
              </a:rPr>
              <a:t>jest życzliwość?</a:t>
            </a:r>
            <a:br>
              <a:rPr lang="pl-PL" sz="4900" b="1" dirty="0">
                <a:solidFill>
                  <a:srgbClr val="FFFF00"/>
                </a:solidFill>
              </a:rPr>
            </a:b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400" b="1" dirty="0">
                <a:solidFill>
                  <a:srgbClr val="002060"/>
                </a:solidFill>
              </a:rPr>
              <a:t>Życzliwość to:</a:t>
            </a:r>
            <a:endParaRPr lang="pl-PL" sz="1400" dirty="0">
              <a:solidFill>
                <a:srgbClr val="002060"/>
              </a:solidFill>
            </a:endParaRPr>
          </a:p>
          <a:p>
            <a:pPr lvl="0"/>
            <a:r>
              <a:rPr lang="pl-PL" sz="1400" dirty="0">
                <a:solidFill>
                  <a:srgbClr val="002060"/>
                </a:solidFill>
              </a:rPr>
              <a:t>pragnienie tego tylko co najbardziej pomyślne dla mnie i dla innych;</a:t>
            </a:r>
          </a:p>
          <a:p>
            <a:pPr lvl="0"/>
            <a:r>
              <a:rPr lang="pl-PL" sz="1400" dirty="0">
                <a:solidFill>
                  <a:srgbClr val="002060"/>
                </a:solidFill>
              </a:rPr>
              <a:t>troska o siebie i troska o innych;</a:t>
            </a:r>
          </a:p>
          <a:p>
            <a:pPr lvl="0"/>
            <a:r>
              <a:rPr lang="pl-PL" sz="1400" dirty="0">
                <a:solidFill>
                  <a:srgbClr val="002060"/>
                </a:solidFill>
              </a:rPr>
              <a:t>odczuwanie wdzięczności za wszystko co nas spotyka;</a:t>
            </a:r>
          </a:p>
          <a:p>
            <a:pPr lvl="0"/>
            <a:r>
              <a:rPr lang="pl-PL" sz="1400" dirty="0">
                <a:solidFill>
                  <a:srgbClr val="002060"/>
                </a:solidFill>
              </a:rPr>
              <a:t>brak żądań i oczekiwań;</a:t>
            </a:r>
          </a:p>
          <a:p>
            <a:pPr lvl="0"/>
            <a:r>
              <a:rPr lang="pl-PL" sz="1400" dirty="0">
                <a:solidFill>
                  <a:srgbClr val="002060"/>
                </a:solidFill>
              </a:rPr>
              <a:t>akceptowanie siebie i innych takimi jakimi jesteśmy;</a:t>
            </a:r>
          </a:p>
          <a:p>
            <a:pPr lvl="0"/>
            <a:r>
              <a:rPr lang="pl-PL" sz="1400" dirty="0">
                <a:solidFill>
                  <a:srgbClr val="002060"/>
                </a:solidFill>
              </a:rPr>
              <a:t>uczucie radości i spełnienia.</a:t>
            </a:r>
          </a:p>
          <a:p>
            <a:pPr>
              <a:buNone/>
            </a:pPr>
            <a:endParaRPr lang="pl-PL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1400" b="1" dirty="0" smtClean="0">
                <a:solidFill>
                  <a:srgbClr val="002060"/>
                </a:solidFill>
              </a:rPr>
              <a:t>Życzliwość </a:t>
            </a:r>
            <a:r>
              <a:rPr lang="pl-PL" sz="1400" b="1" dirty="0">
                <a:solidFill>
                  <a:srgbClr val="002060"/>
                </a:solidFill>
              </a:rPr>
              <a:t>to uczenie się życzliwości - życzliwość to </a:t>
            </a:r>
            <a:r>
              <a:rPr lang="pl-PL" sz="1400" b="1" dirty="0" smtClean="0">
                <a:solidFill>
                  <a:srgbClr val="002060"/>
                </a:solidFill>
              </a:rPr>
              <a:t>dawanie</a:t>
            </a:r>
          </a:p>
          <a:p>
            <a:pPr>
              <a:buNone/>
            </a:pPr>
            <a:r>
              <a:rPr lang="pl-PL" sz="1400" b="1" dirty="0">
                <a:solidFill>
                  <a:srgbClr val="002060"/>
                </a:solidFill>
              </a:rPr>
              <a:t> </a:t>
            </a:r>
            <a:r>
              <a:rPr lang="pl-PL" sz="1400" b="1" dirty="0" smtClean="0">
                <a:solidFill>
                  <a:srgbClr val="002060"/>
                </a:solidFill>
              </a:rPr>
              <a:t>       </a:t>
            </a:r>
            <a:r>
              <a:rPr lang="pl-PL" sz="1400" b="1" dirty="0">
                <a:solidFill>
                  <a:srgbClr val="002060"/>
                </a:solidFill>
              </a:rPr>
              <a:t>i przyjmowanie życzliwości.</a:t>
            </a:r>
            <a:endParaRPr lang="pl-PL" sz="1400" dirty="0">
              <a:solidFill>
                <a:srgbClr val="002060"/>
              </a:solidFill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2762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solidFill>
                  <a:srgbClr val="FFFF00"/>
                </a:solidFill>
              </a:rPr>
              <a:t>Jak odnaleźć w sobie życzliwość?</a:t>
            </a:r>
            <a:br>
              <a:rPr lang="pl-PL" b="1" dirty="0">
                <a:solidFill>
                  <a:srgbClr val="FFFF00"/>
                </a:solidFill>
              </a:rPr>
            </a:b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                                                               </a:t>
            </a:r>
            <a:r>
              <a:rPr lang="pl-PL" sz="2000" b="1" dirty="0" smtClean="0">
                <a:solidFill>
                  <a:srgbClr val="002060"/>
                </a:solidFill>
              </a:rPr>
              <a:t>Aby </a:t>
            </a:r>
            <a:r>
              <a:rPr lang="pl-PL" sz="2000" b="1" dirty="0">
                <a:solidFill>
                  <a:srgbClr val="002060"/>
                </a:solidFill>
              </a:rPr>
              <a:t>cokolwiek zrobić, musimy mieć dla siebie </a:t>
            </a:r>
            <a:r>
              <a:rPr lang="pl-PL" sz="2000" b="1" dirty="0" smtClean="0">
                <a:solidFill>
                  <a:srgbClr val="002060"/>
                </a:solidFill>
              </a:rPr>
              <a:t>               </a:t>
            </a:r>
          </a:p>
          <a:p>
            <a:pPr>
              <a:buNone/>
            </a:pP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smtClean="0">
                <a:solidFill>
                  <a:srgbClr val="002060"/>
                </a:solidFill>
              </a:rPr>
              <a:t>                                                                                 pełną </a:t>
            </a:r>
            <a:r>
              <a:rPr lang="pl-PL" sz="2000" b="1" dirty="0">
                <a:solidFill>
                  <a:srgbClr val="002060"/>
                </a:solidFill>
              </a:rPr>
              <a:t>miłość i życzliwość.</a:t>
            </a:r>
            <a:r>
              <a:rPr lang="pl-PL" sz="2000" dirty="0">
                <a:solidFill>
                  <a:srgbClr val="002060"/>
                </a:solidFill>
              </a:rPr>
              <a:t> Będąc sobie życzliwi, </a:t>
            </a:r>
            <a:r>
              <a:rPr lang="pl-PL" sz="2000" dirty="0" smtClean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                                                                                 możemy </a:t>
            </a:r>
            <a:r>
              <a:rPr lang="pl-PL" sz="2000" dirty="0">
                <a:solidFill>
                  <a:srgbClr val="002060"/>
                </a:solidFill>
              </a:rPr>
              <a:t>zaakceptować samych siebie, polubić </a:t>
            </a: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                                                                                 siebie</a:t>
            </a:r>
            <a:r>
              <a:rPr lang="pl-PL" sz="2000" dirty="0">
                <a:solidFill>
                  <a:srgbClr val="002060"/>
                </a:solidFill>
              </a:rPr>
              <a:t>, zaakceptować swoją złość i swoje </a:t>
            </a:r>
            <a:r>
              <a:rPr lang="pl-PL" sz="2000" dirty="0" smtClean="0">
                <a:solidFill>
                  <a:srgbClr val="002060"/>
                </a:solidFill>
              </a:rPr>
              <a:t>                                                                        </a:t>
            </a:r>
          </a:p>
          <a:p>
            <a:pPr>
              <a:buNone/>
            </a:pP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                                                                                 szaleństwa</a:t>
            </a:r>
            <a:r>
              <a:rPr lang="pl-PL" sz="2000" dirty="0">
                <a:solidFill>
                  <a:srgbClr val="002060"/>
                </a:solidFill>
              </a:rPr>
              <a:t>. </a:t>
            </a: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                                                                                     Oczywiście </a:t>
            </a:r>
            <a:r>
              <a:rPr lang="pl-PL" sz="2000" dirty="0">
                <a:solidFill>
                  <a:srgbClr val="002060"/>
                </a:solidFill>
              </a:rPr>
              <a:t>nie powinniśmy próbować </a:t>
            </a: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                                                                              zmieniać </a:t>
            </a:r>
            <a:r>
              <a:rPr lang="pl-PL" sz="2000" dirty="0">
                <a:solidFill>
                  <a:srgbClr val="002060"/>
                </a:solidFill>
              </a:rPr>
              <a:t>się na siłę. </a:t>
            </a:r>
            <a:r>
              <a:rPr lang="pl-PL" sz="2000" b="1" dirty="0">
                <a:solidFill>
                  <a:srgbClr val="002060"/>
                </a:solidFill>
              </a:rPr>
              <a:t>Mamy się ze sobą zaprzyjaźnić </a:t>
            </a:r>
            <a:r>
              <a:rPr lang="pl-PL" sz="2000" b="1" dirty="0" smtClean="0">
                <a:solidFill>
                  <a:srgbClr val="002060"/>
                </a:solidFill>
              </a:rPr>
              <a:t>– </a:t>
            </a:r>
          </a:p>
          <a:p>
            <a:pPr>
              <a:buNone/>
            </a:pP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smtClean="0">
                <a:solidFill>
                  <a:srgbClr val="002060"/>
                </a:solidFill>
              </a:rPr>
              <a:t>                                                                              takimi</a:t>
            </a:r>
            <a:r>
              <a:rPr lang="pl-PL" sz="2000" b="1" dirty="0">
                <a:solidFill>
                  <a:srgbClr val="002060"/>
                </a:solidFill>
              </a:rPr>
              <a:t>, jakimi jesteśmy. </a:t>
            </a:r>
            <a:r>
              <a:rPr lang="pl-PL" sz="2000" dirty="0">
                <a:solidFill>
                  <a:srgbClr val="002060"/>
                </a:solidFill>
              </a:rPr>
              <a:t>Rzecz nie w tym, aby wyzbyć </a:t>
            </a:r>
            <a:r>
              <a:rPr lang="pl-PL" sz="2000" dirty="0" smtClean="0">
                <a:solidFill>
                  <a:srgbClr val="002060"/>
                </a:solidFill>
              </a:rPr>
              <a:t>              </a:t>
            </a:r>
          </a:p>
          <a:p>
            <a:pPr>
              <a:buNone/>
            </a:pP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                                                                              się </a:t>
            </a:r>
            <a:r>
              <a:rPr lang="pl-PL" sz="2000" dirty="0">
                <a:solidFill>
                  <a:srgbClr val="002060"/>
                </a:solidFill>
              </a:rPr>
              <a:t>ego, ale by zacząć się sobą interesować, wnikać w </a:t>
            </a: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                                                                               samego </a:t>
            </a:r>
            <a:r>
              <a:rPr lang="pl-PL" sz="2000" dirty="0">
                <a:solidFill>
                  <a:srgbClr val="002060"/>
                </a:solidFill>
              </a:rPr>
              <a:t>siebie i doświadczać wciąż nowych, </a:t>
            </a:r>
            <a:r>
              <a:rPr lang="pl-PL" sz="2000" dirty="0" smtClean="0">
                <a:solidFill>
                  <a:srgbClr val="002060"/>
                </a:solidFill>
              </a:rPr>
              <a:t>    </a:t>
            </a:r>
          </a:p>
          <a:p>
            <a:pPr>
              <a:buNone/>
            </a:pP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                                                                              nieuświadomionych </a:t>
            </a:r>
            <a:r>
              <a:rPr lang="pl-PL" sz="2000" dirty="0">
                <a:solidFill>
                  <a:srgbClr val="002060"/>
                </a:solidFill>
              </a:rPr>
              <a:t>obszarów naszej psychiki.</a:t>
            </a:r>
          </a:p>
          <a:p>
            <a:pPr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                                                                                       Życzliwość </a:t>
            </a:r>
            <a:r>
              <a:rPr lang="pl-PL" sz="2000" b="1" dirty="0">
                <a:solidFill>
                  <a:srgbClr val="002060"/>
                </a:solidFill>
              </a:rPr>
              <a:t>to coś więcej niż bycie miłym – to wewnętrzna </a:t>
            </a:r>
            <a:r>
              <a:rPr lang="pl-PL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smtClean="0">
                <a:solidFill>
                  <a:srgbClr val="002060"/>
                </a:solidFill>
              </a:rPr>
              <a:t>                                                                              postawa</a:t>
            </a:r>
            <a:r>
              <a:rPr lang="pl-PL" sz="2000" b="1" dirty="0">
                <a:solidFill>
                  <a:srgbClr val="002060"/>
                </a:solidFill>
              </a:rPr>
              <a:t>, filozofia życia</a:t>
            </a:r>
            <a:endParaRPr lang="pl-PL" sz="2000" dirty="0">
              <a:solidFill>
                <a:srgbClr val="002060"/>
              </a:solidFill>
            </a:endParaRPr>
          </a:p>
          <a:p>
            <a:endParaRPr lang="pl-PL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smtClean="0">
                <a:solidFill>
                  <a:srgbClr val="002060"/>
                </a:solidFill>
              </a:rPr>
              <a:t>                                                                               Autentycznej </a:t>
            </a:r>
            <a:r>
              <a:rPr lang="pl-PL" sz="2000" b="1" dirty="0">
                <a:solidFill>
                  <a:srgbClr val="002060"/>
                </a:solidFill>
              </a:rPr>
              <a:t>życzliwości nie można kupić, można </a:t>
            </a:r>
            <a:r>
              <a:rPr lang="pl-PL" sz="2000" b="1" dirty="0" smtClean="0">
                <a:solidFill>
                  <a:srgbClr val="002060"/>
                </a:solidFill>
              </a:rPr>
              <a:t>jej doświadczyć</a:t>
            </a:r>
            <a:r>
              <a:rPr lang="pl-PL" sz="2000" b="1" dirty="0">
                <a:solidFill>
                  <a:srgbClr val="002060"/>
                </a:solidFill>
              </a:rPr>
              <a:t>. 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smtClean="0">
                <a:solidFill>
                  <a:srgbClr val="002060"/>
                </a:solidFill>
              </a:rPr>
              <a:t>                                                                    	         </a:t>
            </a:r>
          </a:p>
          <a:p>
            <a:pPr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                                                                                Życzliwości </a:t>
            </a:r>
            <a:r>
              <a:rPr lang="pl-PL" sz="2000" b="1" dirty="0">
                <a:solidFill>
                  <a:srgbClr val="002060"/>
                </a:solidFill>
              </a:rPr>
              <a:t>nie trzeba uczyć, wystarczy ją okazywać. Każdego dnia 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smtClean="0">
                <a:solidFill>
                  <a:srgbClr val="002060"/>
                </a:solidFill>
              </a:rPr>
              <a:t>                                                                             w </a:t>
            </a:r>
            <a:r>
              <a:rPr lang="pl-PL" sz="2000" b="1" dirty="0">
                <a:solidFill>
                  <a:srgbClr val="002060"/>
                </a:solidFill>
              </a:rPr>
              <a:t>domu, w sklepie, na ulicy</a:t>
            </a:r>
            <a:r>
              <a:rPr lang="pl-PL" sz="2000" b="1" dirty="0" smtClean="0">
                <a:solidFill>
                  <a:srgbClr val="002060"/>
                </a:solidFill>
              </a:rPr>
              <a:t>…</a:t>
            </a:r>
          </a:p>
          <a:p>
            <a:pPr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                                                                                    </a:t>
            </a:r>
            <a:r>
              <a:rPr lang="pl-PL" sz="2000" b="1" dirty="0">
                <a:solidFill>
                  <a:srgbClr val="002060"/>
                </a:solidFill>
              </a:rPr>
              <a:t> Uśmiech, filiżanka ciepłej </a:t>
            </a:r>
            <a:r>
              <a:rPr lang="pl-PL" sz="2000" b="1" dirty="0" smtClean="0">
                <a:solidFill>
                  <a:srgbClr val="002060"/>
                </a:solidFill>
              </a:rPr>
              <a:t>herbaty, otwarcie </a:t>
            </a:r>
            <a:r>
              <a:rPr lang="pl-PL" sz="2000" b="1" dirty="0">
                <a:solidFill>
                  <a:srgbClr val="002060"/>
                </a:solidFill>
              </a:rPr>
              <a:t>mamie z wózkiem </a:t>
            </a:r>
            <a:r>
              <a:rPr lang="pl-PL" sz="2000" b="1" dirty="0" smtClean="0">
                <a:solidFill>
                  <a:srgbClr val="002060"/>
                </a:solidFill>
              </a:rPr>
              <a:t>          </a:t>
            </a:r>
          </a:p>
          <a:p>
            <a:pPr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                                                                               drzwi </a:t>
            </a:r>
            <a:r>
              <a:rPr lang="pl-PL" sz="2000" b="1" dirty="0">
                <a:solidFill>
                  <a:srgbClr val="002060"/>
                </a:solidFill>
              </a:rPr>
              <a:t>do sklepu to mało, a zarazem tak </a:t>
            </a:r>
            <a:r>
              <a:rPr lang="pl-PL" sz="2000" b="1" dirty="0" smtClean="0">
                <a:solidFill>
                  <a:srgbClr val="002060"/>
                </a:solidFill>
              </a:rPr>
              <a:t>wiele</a:t>
            </a:r>
            <a:r>
              <a:rPr lang="pl-PL" sz="2000" b="1" dirty="0">
                <a:solidFill>
                  <a:srgbClr val="002060"/>
                </a:solidFill>
              </a:rPr>
              <a:t>. </a:t>
            </a:r>
            <a:endParaRPr lang="pl-PL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oste słowa i małe gesty, czyli o wielkiej mocy życzliwości - Oh!me -  Magazyn dla kobie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214818"/>
            <a:ext cx="4282606" cy="241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</a:rPr>
              <a:t>Życzliwy – to miły?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400" dirty="0">
                <a:solidFill>
                  <a:srgbClr val="002060"/>
                </a:solidFill>
              </a:rPr>
              <a:t>Często jednak życzliwość to coś więcej niż bycie miłym. To wewnętrzna postawa, filozofia życia. Cechuje ludzi, którym zależy na dobrostanie innych. Wyróżniają się oni dobrą wolą i gotowością niesienia pomocy. Z radością dbają o potrzeby innych ludzi. </a:t>
            </a:r>
            <a:r>
              <a:rPr lang="pl-PL" sz="1400" b="1" dirty="0">
                <a:solidFill>
                  <a:srgbClr val="002060"/>
                </a:solidFill>
              </a:rPr>
              <a:t>To dla nich zupełnie naturalna postawa, odczuwana na kilku płaszczyznach:</a:t>
            </a:r>
            <a:endParaRPr lang="pl-PL" sz="1400" dirty="0">
              <a:solidFill>
                <a:srgbClr val="002060"/>
              </a:solidFill>
            </a:endParaRPr>
          </a:p>
          <a:p>
            <a:pPr lvl="0"/>
            <a:r>
              <a:rPr lang="pl-PL" sz="1400" dirty="0">
                <a:solidFill>
                  <a:srgbClr val="002060"/>
                </a:solidFill>
              </a:rPr>
              <a:t>mentalnej,</a:t>
            </a:r>
          </a:p>
          <a:p>
            <a:pPr lvl="0"/>
            <a:r>
              <a:rPr lang="pl-PL" sz="1400" dirty="0">
                <a:solidFill>
                  <a:srgbClr val="002060"/>
                </a:solidFill>
              </a:rPr>
              <a:t>werbalnej i niewerbalnej,</a:t>
            </a:r>
          </a:p>
          <a:p>
            <a:pPr lvl="0"/>
            <a:r>
              <a:rPr lang="pl-PL" sz="1400" dirty="0" err="1">
                <a:solidFill>
                  <a:srgbClr val="002060"/>
                </a:solidFill>
              </a:rPr>
              <a:t>aktywnościowej</a:t>
            </a:r>
            <a:r>
              <a:rPr lang="pl-PL" sz="1400" dirty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		Ta </a:t>
            </a:r>
            <a:r>
              <a:rPr lang="pl-PL" sz="1400" dirty="0">
                <a:solidFill>
                  <a:srgbClr val="002060"/>
                </a:solidFill>
              </a:rPr>
              <a:t>ostatnia jest chyba najłatwiejsza do rozpoznania, uwidacznia się w czynach podejmowanych dla kogoś, także dla własnych dzieci: w podaniu upuszczonej zabawki, powrocie do kina w poszukiwaniu zgubionej </a:t>
            </a:r>
            <a:r>
              <a:rPr lang="pl-PL" sz="1400" dirty="0" err="1">
                <a:solidFill>
                  <a:srgbClr val="002060"/>
                </a:solidFill>
              </a:rPr>
              <a:t>przytulanki</a:t>
            </a:r>
            <a:r>
              <a:rPr lang="pl-PL" sz="1400" dirty="0">
                <a:solidFill>
                  <a:srgbClr val="002060"/>
                </a:solidFill>
              </a:rPr>
              <a:t>, przygotowaniu na śniadanie ulubionych naleśników</a:t>
            </a:r>
            <a:r>
              <a:rPr lang="pl-PL" sz="14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pl-PL" sz="1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		Również </a:t>
            </a:r>
            <a:r>
              <a:rPr lang="pl-PL" sz="1400" dirty="0">
                <a:solidFill>
                  <a:srgbClr val="002060"/>
                </a:solidFill>
              </a:rPr>
              <a:t>w sferze werbalnej i niewerbalnej mamy mnóstwo okazji, by wyrazić naszą </a:t>
            </a:r>
            <a:r>
              <a:rPr lang="pl-PL" sz="1400" u="sng" dirty="0">
                <a:solidFill>
                  <a:srgbClr val="002060"/>
                </a:solidFill>
                <a:hlinkClick r:id="rId3"/>
              </a:rPr>
              <a:t>życzliwość</a:t>
            </a:r>
            <a:r>
              <a:rPr lang="pl-PL" sz="1400" dirty="0">
                <a:solidFill>
                  <a:srgbClr val="002060"/>
                </a:solidFill>
              </a:rPr>
              <a:t> lub jej brak. Decyduje o tym nasz ton głosu, dobór słów i gestów. Nie bez znaczenia jest sposób, w jaki mówimy o innych ludziach podczas ich nieobecności, także przy dzieciach.</a:t>
            </a:r>
          </a:p>
          <a:p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Skąd ta życzliwość?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400" dirty="0">
                <a:solidFill>
                  <a:srgbClr val="002060"/>
                </a:solidFill>
              </a:rPr>
              <a:t>Jak zwykle – z domu. Nasze rodzinne doświadczenie ma ogromne znaczenie dla praktykowania życzliwości. Jedni z nas mieli więcej szczęścia i od niemowlęctwa nasiąkali ciepłą i serdeczną atmosferą. Ci życzliwość mają we krwi i – jak pokazuje doświadczenie – ich dzieci także.</a:t>
            </a:r>
          </a:p>
          <a:p>
            <a:pPr>
              <a:buNone/>
            </a:pPr>
            <a:r>
              <a:rPr lang="pl-PL" sz="1400" dirty="0">
                <a:solidFill>
                  <a:srgbClr val="002060"/>
                </a:solidFill>
              </a:rPr>
              <a:t>Inni mogli tej życzliwości zaznać mniej, może jej miejsce częściej zajmowała sprawiedliwość – po równo dzielimy obowiązki, jak ty zrobisz coś dla mnie, to ja dla ciebie, dzisiaj twoja kolej itd. Dla tych osób życzliwość będzie pewną lekcją do nadrobienia. I choć początki mogą się wydawać trudne, z czasem okaże się, że dawne schematy ustąpiły miejsca nowym nawykom.</a:t>
            </a:r>
          </a:p>
          <a:p>
            <a:pPr>
              <a:buNone/>
            </a:pPr>
            <a:endParaRPr lang="pl-PL" sz="1400" dirty="0">
              <a:solidFill>
                <a:srgbClr val="002060"/>
              </a:solidFill>
            </a:endParaRPr>
          </a:p>
        </p:txBody>
      </p:sp>
      <p:pic>
        <p:nvPicPr>
          <p:cNvPr id="4" name="Obraz 3" descr="Bądź życzliwy – dla siebie i innych! - Cons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876"/>
            <a:ext cx="3649730" cy="243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06713"/>
            <a:ext cx="302260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solidFill>
                  <a:srgbClr val="FFFF00"/>
                </a:solidFill>
              </a:rPr>
              <a:t>Życzliwość  wobec siebie</a:t>
            </a:r>
            <a:br>
              <a:rPr lang="pl-PL" b="1" dirty="0" smtClean="0">
                <a:solidFill>
                  <a:srgbClr val="FFFF00"/>
                </a:solidFill>
              </a:rPr>
            </a:b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400" dirty="0" smtClean="0"/>
              <a:t>           </a:t>
            </a:r>
            <a:r>
              <a:rPr lang="pl-PL" sz="1400" dirty="0" smtClean="0">
                <a:solidFill>
                  <a:srgbClr val="002060"/>
                </a:solidFill>
              </a:rPr>
              <a:t>Zdarza się, że nasze doświadczenie z dzieciństwa może wiązać się z jeszcze innego rodzaju trudnością w praktykowaniu życzliwości.</a:t>
            </a:r>
          </a:p>
          <a:p>
            <a:pPr algn="ctr"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 </a:t>
            </a:r>
            <a:r>
              <a:rPr lang="pl-PL" sz="1400" b="1" dirty="0" smtClean="0">
                <a:solidFill>
                  <a:srgbClr val="002060"/>
                </a:solidFill>
              </a:rPr>
              <a:t>Bo być może widzieliśmy życzliwość okazywaną innym, ale nikt nam nie pokazał, że równie ważne jak troska o innych jest dbanie o siebie.</a:t>
            </a:r>
            <a:endParaRPr lang="pl-PL" sz="1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Ta ostatnia postawa nie jest zbyt często spotykana we współczesnym świecie, bo z pokolenia na pokolenie słyszymy ten sam przekaz, że owszem życzliwość jest mile widziana, ale w relacjach z innymi, że o innych powinniśmy się troszczyć, ale o siebie – niekoniecznie.</a:t>
            </a:r>
          </a:p>
          <a:p>
            <a:pPr algn="ctr">
              <a:buNone/>
            </a:pPr>
            <a:endParaRPr lang="pl-PL" sz="1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                                                              Przekonanie takie ma swoje źródło w obawie przed posądzeniem nas o             </a:t>
            </a:r>
          </a:p>
          <a:p>
            <a:pPr algn="ctr">
              <a:buNone/>
            </a:pPr>
            <a:r>
              <a:rPr lang="pl-PL" sz="1400" dirty="0" smtClean="0">
                <a:solidFill>
                  <a:srgbClr val="002060"/>
                </a:solidFill>
              </a:rPr>
              <a:t>                                                               egoizm. Kiedy słyszymy:</a:t>
            </a:r>
            <a:r>
              <a:rPr lang="pl-PL" sz="1400" i="1" dirty="0" smtClean="0">
                <a:solidFill>
                  <a:srgbClr val="002060"/>
                </a:solidFill>
              </a:rPr>
              <a:t> „Zadbaj o siebie, bądź dla siebie dobry, życzliwy”</a:t>
            </a:r>
            <a:r>
              <a:rPr lang="pl-PL" sz="1400" dirty="0" smtClean="0">
                <a:solidFill>
                  <a:srgbClr val="002060"/>
                </a:solidFill>
              </a:rPr>
              <a:t>–                                                                   zapala się nam czerwona lampka z informacją:</a:t>
            </a:r>
            <a:r>
              <a:rPr lang="pl-PL" sz="1400" i="1" dirty="0" smtClean="0">
                <a:solidFill>
                  <a:srgbClr val="002060"/>
                </a:solidFill>
              </a:rPr>
              <a:t> „Uważaj, bo to egoizm,                     </a:t>
            </a:r>
          </a:p>
          <a:p>
            <a:pPr algn="ctr">
              <a:buNone/>
            </a:pPr>
            <a:r>
              <a:rPr lang="pl-PL" sz="1400" i="1" dirty="0" smtClean="0">
                <a:solidFill>
                  <a:srgbClr val="002060"/>
                </a:solidFill>
              </a:rPr>
              <a:t>                                                                       a egoizm to samo zło”. </a:t>
            </a:r>
            <a:r>
              <a:rPr lang="pl-PL" sz="1400" dirty="0" smtClean="0">
                <a:solidFill>
                  <a:srgbClr val="002060"/>
                </a:solidFill>
              </a:rPr>
              <a:t>Takie myślenie nie zachęca do praktykowanie życzliwości wobec samego siebie.</a:t>
            </a:r>
          </a:p>
          <a:p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354</Words>
  <Application>Microsoft Office PowerPoint</Application>
  <PresentationFormat>Pokaz na ekranie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Ż Y C Z L I W O Ś Ć</vt:lpstr>
      <vt:lpstr>ŻYCZLIWOŚĆ</vt:lpstr>
      <vt:lpstr>Dlaczego warto być życzliwym?</vt:lpstr>
      <vt:lpstr>Jak otoczyć się życzliwymi ludźmi? </vt:lpstr>
      <vt:lpstr> Czym jest życzliwość?  </vt:lpstr>
      <vt:lpstr>Jak odnaleźć w sobie życzliwość? </vt:lpstr>
      <vt:lpstr>Życzliwy – to miły?</vt:lpstr>
      <vt:lpstr>Skąd ta życzliwość?</vt:lpstr>
      <vt:lpstr>Życzliwość  wobec siebie </vt:lpstr>
      <vt:lpstr>Co to oznacza w praktyce? </vt:lpstr>
      <vt:lpstr> Jakie są skutki? </vt:lpstr>
      <vt:lpstr>Życzliwość w drodze do szczęścia </vt:lpstr>
      <vt:lpstr>Slajd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BĄDŹMY  ŻYCZLIWI</dc:title>
  <dc:creator>joka kotka</dc:creator>
  <cp:lastModifiedBy>Adax</cp:lastModifiedBy>
  <cp:revision>46</cp:revision>
  <dcterms:created xsi:type="dcterms:W3CDTF">2020-12-08T17:06:19Z</dcterms:created>
  <dcterms:modified xsi:type="dcterms:W3CDTF">2021-03-07T11:38:58Z</dcterms:modified>
</cp:coreProperties>
</file>