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71" r:id="rId4"/>
    <p:sldId id="273" r:id="rId5"/>
    <p:sldId id="274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A12EDD5-E317-440B-899A-672C5A73D21B}" type="datetimeFigureOut">
              <a:rPr lang="pl-PL" smtClean="0"/>
              <a:pPr/>
              <a:t>14.11.2020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2B3-D993-4852-A2EA-60B70762D9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EDD5-E317-440B-899A-672C5A73D21B}" type="datetimeFigureOut">
              <a:rPr lang="pl-PL" smtClean="0"/>
              <a:pPr/>
              <a:t>14.11.2020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2B3-D993-4852-A2EA-60B70762D9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EDD5-E317-440B-899A-672C5A73D21B}" type="datetimeFigureOut">
              <a:rPr lang="pl-PL" smtClean="0"/>
              <a:pPr/>
              <a:t>14.11.2020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2B3-D993-4852-A2EA-60B70762D9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EDD5-E317-440B-899A-672C5A73D21B}" type="datetimeFigureOut">
              <a:rPr lang="pl-PL" smtClean="0"/>
              <a:pPr/>
              <a:t>14.11.2020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2B3-D993-4852-A2EA-60B70762D90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EDD5-E317-440B-899A-672C5A73D21B}" type="datetimeFigureOut">
              <a:rPr lang="pl-PL" smtClean="0"/>
              <a:pPr/>
              <a:t>14.11.2020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2B3-D993-4852-A2EA-60B70762D90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EDD5-E317-440B-899A-672C5A73D21B}" type="datetimeFigureOut">
              <a:rPr lang="pl-PL" smtClean="0"/>
              <a:pPr/>
              <a:t>14.11.2020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2B3-D993-4852-A2EA-60B70762D9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EDD5-E317-440B-899A-672C5A73D21B}" type="datetimeFigureOut">
              <a:rPr lang="pl-PL" smtClean="0"/>
              <a:pPr/>
              <a:t>14.11.2020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2B3-D993-4852-A2EA-60B70762D9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EDD5-E317-440B-899A-672C5A73D21B}" type="datetimeFigureOut">
              <a:rPr lang="pl-PL" smtClean="0"/>
              <a:pPr/>
              <a:t>14.11.2020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2B3-D993-4852-A2EA-60B70762D90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EDD5-E317-440B-899A-672C5A73D21B}" type="datetimeFigureOut">
              <a:rPr lang="pl-PL" smtClean="0"/>
              <a:pPr/>
              <a:t>14.11.2020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2B3-D993-4852-A2EA-60B70762D9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EDD5-E317-440B-899A-672C5A73D21B}" type="datetimeFigureOut">
              <a:rPr lang="pl-PL" smtClean="0"/>
              <a:pPr/>
              <a:t>14.11.2020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2B3-D993-4852-A2EA-60B70762D9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EDD5-E317-440B-899A-672C5A73D21B}" type="datetimeFigureOut">
              <a:rPr lang="pl-PL" smtClean="0"/>
              <a:pPr/>
              <a:t>14.11.2020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2B3-D993-4852-A2EA-60B70762D9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12EDD5-E317-440B-899A-672C5A73D21B}" type="datetimeFigureOut">
              <a:rPr lang="pl-PL" smtClean="0"/>
              <a:pPr/>
              <a:t>14.11.2020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9EC2B3-D993-4852-A2EA-60B70762D90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84976" cy="3528393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Palenie wśród młodzieży</a:t>
            </a:r>
            <a:br>
              <a:rPr lang="pl-PL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7200800" cy="2376264"/>
          </a:xfrm>
        </p:spPr>
        <p:txBody>
          <a:bodyPr>
            <a:normAutofit lnSpcReduction="10000"/>
          </a:bodyPr>
          <a:lstStyle/>
          <a:p>
            <a:pPr algn="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Przygotowały:</a:t>
            </a:r>
          </a:p>
          <a:p>
            <a:pPr algn="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Marzena Serafińska</a:t>
            </a:r>
          </a:p>
          <a:p>
            <a:pPr algn="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Maria Królikowska</a:t>
            </a:r>
          </a:p>
          <a:p>
            <a:pPr algn="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Justyna Niżnik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3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290" y="0"/>
            <a:ext cx="91762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3528" y="1268760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Organizmy palaczy, zatrute, zadymione, zaklejone flegmą i smołą, przez cały czas czekają na okazję do regeneracji.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Bo potrafią się zregenerować, nawet po kilkudziesięciu latach nałogu!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Już po 20 minutach od wypalenia ostatniego papierosa normuje się nasze ciśnienie krwi. 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 ośmiu godzinach palacz uwalnia się od szkodliwego tlenku węgla.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 dwóch dniach zaczną mu się wyostrzać zmysły węchu i smaku.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 5 latach o połowę (!) zmniejszy się ryzyko zachorowania na raka płuca, jamy ustnej, krtani i przełyku, a także zmaleje ryzyko wystąpienia udaru mózgu.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A po 15 latach ryzyko zachorowania na raka płuca będzie u byłego palacza takie samo, jak u osoby, która nigdy nie paliła.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4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69849" y="620688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 wreszcie, o czym łatwo zapomnieć, człowiek będzie wreszcie wolny od uzależnienia.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Decydowanie o samym sobie to wielki przywilej, którego nie ma sensu oddawać garstce nafaszerowanego toksynami tytoniu zawiniętego w bibułkę.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9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95536" y="1340768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Działania mające na celu ochronę dzieci przed zgubnymi skutkami nałogu nikotynowego są wyzwaniem dla rodziców, opiekunów, nauczycieli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 pracowników ochrony zdrowia. </a:t>
            </a: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Należy wykorzystać każdą okazję do kształtowania prawidłowej postawy młodych ludzi ukierunkowanej na zdrowy styl życia.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5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19" y="1844825"/>
            <a:ext cx="74168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https://swiatlekarza.pl/iqos-wsparcie-dla-osob-uzaleznionych-od-palenia/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https://splipnica.edupage.org/text/?text=text/text6&amp;subpage=7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https://www.mp.pl/pacjent/pochp/palenie/54204,metody-walki-z-nalogiem-palenia-tytoniu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https://www.medonet.pl/psyche/uzaleznienia,palenie-papierosow-jest-choroba-,artykul,1645131.html</a:t>
            </a:r>
          </a:p>
        </p:txBody>
      </p:sp>
      <p:sp>
        <p:nvSpPr>
          <p:cNvPr id="3" name="Prostokąt 2"/>
          <p:cNvSpPr/>
          <p:nvPr/>
        </p:nvSpPr>
        <p:spPr>
          <a:xfrm rot="10800000" flipV="1">
            <a:off x="251519" y="3225243"/>
            <a:ext cx="7776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https://www.mp.pl/pacjent/pediatria/pielegnacja/70475,wplyw-palenia-tytoniu-na-stan-zdrowia-dzieci-i-mlodziezy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Netografia</a:t>
            </a:r>
            <a:r>
              <a:rPr lang="pl-PL" dirty="0" smtClean="0"/>
              <a:t>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945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11560" y="620689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5536" y="18864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Tytoń stał się najpopularniejszą używką stanowiącą zagrożenie dla zdrowia dzieci.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Styl życia i składające się na niego zachowania zdrowotne kształtują się już od okresu dzieciństwa pod wpływem obserwacji, pozyskiwanych wiadomości, wzorców przekazywanych przez rodzinę, szkołę, rówieśników czy środki masowego przekazu.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324528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95536" y="476672"/>
            <a:ext cx="71287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większości przypadków palenie tytoniu przez dzieci to próba naśladowania osób dorosłych, sposobu trzymania papierosa, mimiki twarzy, zaciągania się dymem. </a:t>
            </a: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Często jest to dostosowanie się do panującego w szkole stylu oraz forma protestu przeciwko ograniczaniu przez rodziców prawa decydowania o sobie.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Palenie w odczuciu młodych ludzi podnosi poczucie własnej wartości i traktowane jest jako sposób radzenia sobie z różnymi problemami i napięciami. </a:t>
            </a:r>
          </a:p>
        </p:txBody>
      </p:sp>
    </p:spTree>
    <p:extLst>
      <p:ext uri="{BB962C8B-B14F-4D97-AF65-F5344CB8AC3E}">
        <p14:creationId xmlns:p14="http://schemas.microsoft.com/office/powerpoint/2010/main" xmlns="" val="29676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95536" y="398759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Na decyzję o rozpoczęciu palenia przez młodocianych bez wątpienia wpływają reklamy, które firmy tytoniowe kierują do tej grupy wiekowej.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Mimo, że żadna z firm tytoniowych nigdy nie przyznała otwarcie, że kieruje swoje bardzo skuteczne kampanie marketingowe do dzieci, to decyzja o rozpoczęciu palenia przez młodocianych jest często podejmowana pod ich wpływem.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5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012" y="-8353"/>
            <a:ext cx="92520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3528" y="54868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 sięgania po papierosy nie zniechęcają także drastyczne fotografie na ich opakowaniach, nie przekonuje pisanie i mówienie o szkodliwości tego nałogu?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To nie przemawia do wyobraźni i nie odstrasza.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Perspektywa przyszłego zagrożenia zdrowia jest zbyt abstrakcyjna i bardzo odległa dla młodych ludzi, którzy rozpoczynają palenie. </a:t>
            </a: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Oczywiście najskuteczniejszą metodą profilaktyki chorób wywoływanych przez dym tytoniowy jest nierozpoczynanie palenia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2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0" y="-79654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Porady lekarza i chęć zerwania z paleniem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– choć to najprostsza metoda, jednak często jest skuteczna i wystarczająca. Nie wahaj się poprosić lekarza o pomoc w walce z paleniem: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a) dowiedz się więcej na temat szkodliwości palenia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b) uświadom sobie ogrom zniszczeń, jakie powoduje nałóg, jak również jego koszt finansowy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c) zrozum, że palenie nie jest Twoją wadą lub słabością – to po prostu potencjalnie śmiertelna choroba, na którą zapadłeś i którą można wyleczyć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d) zdecyduj się zerwać z paleniem; naucz się rozpoznawać sytuacje i miejsca, które powodują u Ciebie chęć zapalenia – spotkania towarzyskie, spożywanie alkoholu, stres, a następnie, wspólnie z lekarzem lub innym pracownikiem służby zdrowia zastanów się, jak sobie radzić z tymi sytuacjami; ciesz się swoimi sukcesami - nawet krótkotrwałe zerwanie z paleniem jest Twoim wielkim osiągnięciem; nie ustawaj w dążeniu do trwałego rzucenia palenia.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22114"/>
          </a:xfrm>
        </p:spPr>
        <p:txBody>
          <a:bodyPr>
            <a:normAutofit fontScale="90000"/>
          </a:bodyPr>
          <a:lstStyle/>
          <a:p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dirty="0">
                <a:latin typeface="Times New Roman" pitchFamily="18" charset="0"/>
                <a:cs typeface="Times New Roman" pitchFamily="18" charset="0"/>
              </a:rPr>
            </a:b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Metody </a:t>
            </a: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walki z nałogiem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dirty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137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95536" y="1305342"/>
            <a:ext cx="87484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Palenie jest zjawiskiem pod pewnymi względami fascynującym.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 pierwsze: 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kiedy człowiek ma jeszcze coś w kwestii palenia do gadania, czyli zanim zapali pierwszego papierosa, nie zraża go fakt, że będzie śmierdział, wydawał sporo pieniędzy, żeby zaraz potem puścić je z dymem, że być może niniejszym odbiera sobie nawet 20 lat życia i że wielokrotnie podwyższa ryzyko zachorowania na raka płuca. Przymyka na to wszystko oko, po to tylko, żeby wprowadzić sobie prosto do płuc 4 tysiące substancji szkodliwych dla zdrowia (m.in. radioaktywne polon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 ołów!), w tym, bagatela, 40 substancji rakotwórczych.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7488832" cy="1426170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Na własne życzenie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215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043608" y="2492896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Słuchaj, mam propozycję: </a:t>
            </a:r>
          </a:p>
          <a:p>
            <a:pPr marL="342900" indent="-342900">
              <a:buFontTx/>
              <a:buChar char="-"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zapłacisz mi czternaście złotych za każdą dawkę specjalnej mieszanki, która spowoduje, że będziesz cuchnął, zżółkną ci zęby, rozkaszlesz się jak stary gruźlik, a dodatkowo, i teraz uważaj,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bo to specjalna promocja, twoja szansa na zachorowanie na raka płuca, przełyku, krtani, jamy ustnej, a także na udar mózgu, zawał serca i choroby układu oddechowego, a to i tak nie wszystko!, wzrośnie nawet dwudziestokrotnie!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7931224" cy="1584176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A teraz wyobraźmy sobie, że ktoś na ulicy podchodzi do Ciebie i mówi: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487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38305" y="382830"/>
            <a:ext cx="79208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Przecież puknąłbyś się w głowę i zwiewał, gdzie pieprz rośnie! 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Dlaczego więc idziesz do kiosku i kupujesz paczkę papierosów, która funduje Ci dokładnie to samo?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2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133</TotalTime>
  <Words>861</Words>
  <Application>Microsoft Office PowerPoint</Application>
  <PresentationFormat>Pokaz na ekranie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Ekskluzywny</vt:lpstr>
      <vt:lpstr>Palenie wśród młodzieży  </vt:lpstr>
      <vt:lpstr>Slajd 2</vt:lpstr>
      <vt:lpstr>Slajd 3</vt:lpstr>
      <vt:lpstr>Slajd 4</vt:lpstr>
      <vt:lpstr>Slajd 5</vt:lpstr>
      <vt:lpstr>   Metody walki z nałogiem </vt:lpstr>
      <vt:lpstr>Na własne życzenie </vt:lpstr>
      <vt:lpstr>A teraz wyobraźmy sobie, że ktoś na ulicy podchodzi do Ciebie i mówi: </vt:lpstr>
      <vt:lpstr>Slajd 9</vt:lpstr>
      <vt:lpstr>Slajd 10</vt:lpstr>
      <vt:lpstr>Slajd 11</vt:lpstr>
      <vt:lpstr>Slajd 12</vt:lpstr>
      <vt:lpstr>   Netografia:</vt:lpstr>
    </vt:vector>
  </TitlesOfParts>
  <Company>Sil-art Rycho444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Palenie wśród młodzieży</dc:title>
  <dc:creator>Marzena</dc:creator>
  <cp:lastModifiedBy>Adax</cp:lastModifiedBy>
  <cp:revision>13</cp:revision>
  <dcterms:created xsi:type="dcterms:W3CDTF">2020-11-10T17:54:21Z</dcterms:created>
  <dcterms:modified xsi:type="dcterms:W3CDTF">2020-11-14T09:48:11Z</dcterms:modified>
</cp:coreProperties>
</file>